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37"/>
  </p:notesMasterIdLst>
  <p:sldIdLst>
    <p:sldId id="256" r:id="rId2"/>
    <p:sldId id="257" r:id="rId3"/>
    <p:sldId id="262" r:id="rId4"/>
    <p:sldId id="268" r:id="rId5"/>
    <p:sldId id="263" r:id="rId6"/>
    <p:sldId id="264" r:id="rId7"/>
    <p:sldId id="260" r:id="rId8"/>
    <p:sldId id="261" r:id="rId9"/>
    <p:sldId id="284" r:id="rId10"/>
    <p:sldId id="266" r:id="rId11"/>
    <p:sldId id="278" r:id="rId12"/>
    <p:sldId id="281" r:id="rId13"/>
    <p:sldId id="285" r:id="rId14"/>
    <p:sldId id="265" r:id="rId15"/>
    <p:sldId id="277" r:id="rId16"/>
    <p:sldId id="280" r:id="rId17"/>
    <p:sldId id="282" r:id="rId18"/>
    <p:sldId id="286" r:id="rId19"/>
    <p:sldId id="269" r:id="rId20"/>
    <p:sldId id="287" r:id="rId21"/>
    <p:sldId id="288" r:id="rId22"/>
    <p:sldId id="289" r:id="rId23"/>
    <p:sldId id="270" r:id="rId24"/>
    <p:sldId id="292" r:id="rId25"/>
    <p:sldId id="291" r:id="rId26"/>
    <p:sldId id="290" r:id="rId27"/>
    <p:sldId id="294" r:id="rId28"/>
    <p:sldId id="295" r:id="rId29"/>
    <p:sldId id="296" r:id="rId30"/>
    <p:sldId id="297" r:id="rId31"/>
    <p:sldId id="298" r:id="rId32"/>
    <p:sldId id="258" r:id="rId33"/>
    <p:sldId id="259" r:id="rId34"/>
    <p:sldId id="293" r:id="rId35"/>
    <p:sldId id="283"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4843"/>
    <p:restoredTop sz="86452"/>
  </p:normalViewPr>
  <p:slideViewPr>
    <p:cSldViewPr snapToGrid="0" snapToObjects="1">
      <p:cViewPr varScale="1">
        <p:scale>
          <a:sx n="93" d="100"/>
          <a:sy n="93" d="100"/>
        </p:scale>
        <p:origin x="216" y="328"/>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notesMaster" Target="notesMasters/notesMaster1.xml"/><Relationship Id="rId38" Type="http://schemas.openxmlformats.org/officeDocument/2006/relationships/presProps" Target="presProps.xml"/><Relationship Id="rId39" Type="http://schemas.openxmlformats.org/officeDocument/2006/relationships/viewProps" Target="viewProps.xml"/><Relationship Id="rId40" Type="http://schemas.openxmlformats.org/officeDocument/2006/relationships/theme" Target="theme/theme1.xml"/><Relationship Id="rId4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2C6759A-F17A-D54D-8D7A-CB146702B30D}" type="datetimeFigureOut">
              <a:rPr lang="en-US" smtClean="0"/>
              <a:t>4/17/17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59E7691-A93E-264A-93A6-CD1131F7356E}" type="slidenum">
              <a:rPr lang="en-US" smtClean="0"/>
              <a:t>‹#›</a:t>
            </a:fld>
            <a:endParaRPr lang="en-US"/>
          </a:p>
        </p:txBody>
      </p:sp>
    </p:spTree>
    <p:extLst>
      <p:ext uri="{BB962C8B-B14F-4D97-AF65-F5344CB8AC3E}">
        <p14:creationId xmlns:p14="http://schemas.microsoft.com/office/powerpoint/2010/main" val="378552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Why do we need project management?</a:t>
            </a:r>
          </a:p>
          <a:p>
            <a:r>
              <a:rPr lang="en-US" dirty="0" smtClean="0"/>
              <a:t>Why I chose this topic?</a:t>
            </a:r>
            <a:endParaRPr lang="en-US" dirty="0"/>
          </a:p>
        </p:txBody>
      </p:sp>
      <p:sp>
        <p:nvSpPr>
          <p:cNvPr id="4" name="Slide Number Placeholder 3"/>
          <p:cNvSpPr>
            <a:spLocks noGrp="1"/>
          </p:cNvSpPr>
          <p:nvPr>
            <p:ph type="sldNum" sz="quarter" idx="10"/>
          </p:nvPr>
        </p:nvSpPr>
        <p:spPr/>
        <p:txBody>
          <a:bodyPr/>
          <a:lstStyle/>
          <a:p>
            <a:fld id="{F59E7691-A93E-264A-93A6-CD1131F7356E}" type="slidenum">
              <a:rPr lang="en-US" smtClean="0"/>
              <a:t>2</a:t>
            </a:fld>
            <a:endParaRPr lang="en-US"/>
          </a:p>
        </p:txBody>
      </p:sp>
    </p:spTree>
    <p:extLst>
      <p:ext uri="{BB962C8B-B14F-4D97-AF65-F5344CB8AC3E}">
        <p14:creationId xmlns:p14="http://schemas.microsoft.com/office/powerpoint/2010/main" val="3951083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C764DE79-268F-4C1A-8933-263129D2AF90}" type="datetimeFigureOut">
              <a:rPr lang="en-US" dirty="0"/>
              <a:t>4/17/17</a:t>
            </a:fld>
            <a:endParaRPr lang="en-US" dirty="0"/>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DD321DBF-325B-3546-BAAF-4F6E3B3181FF}" type="slidenum">
              <a:rPr lang="en-US" smtClean="0"/>
              <a:pPr/>
              <a:t>‹#›</a:t>
            </a:fld>
            <a:endParaRPr lang="en-US"/>
          </a:p>
        </p:txBody>
      </p:sp>
    </p:spTree>
    <p:extLst>
      <p:ext uri="{BB962C8B-B14F-4D97-AF65-F5344CB8AC3E}">
        <p14:creationId xmlns:p14="http://schemas.microsoft.com/office/powerpoint/2010/main" val="20410384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C764DE79-268F-4C1A-8933-263129D2AF90}" type="datetimeFigureOut">
              <a:rPr lang="en-US" dirty="0"/>
              <a:t>4/17/17</a:t>
            </a:fld>
            <a:endParaRPr lang="en-US" dirty="0"/>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DD321DBF-325B-3546-BAAF-4F6E3B3181FF}" type="slidenum">
              <a:rPr lang="en-US" smtClean="0"/>
              <a:t>‹#›</a:t>
            </a:fld>
            <a:endParaRPr lang="en-US"/>
          </a:p>
        </p:txBody>
      </p:sp>
    </p:spTree>
    <p:extLst>
      <p:ext uri="{BB962C8B-B14F-4D97-AF65-F5344CB8AC3E}">
        <p14:creationId xmlns:p14="http://schemas.microsoft.com/office/powerpoint/2010/main" val="3941736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C764DE79-268F-4C1A-8933-263129D2AF90}" type="datetimeFigureOut">
              <a:rPr lang="en-US" dirty="0"/>
              <a:t>4/17/17</a:t>
            </a:fld>
            <a:endParaRPr lang="en-US" dirty="0"/>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DD321DBF-325B-3546-BAAF-4F6E3B3181FF}" type="slidenum">
              <a:rPr lang="en-US" smtClean="0"/>
              <a:t>‹#›</a:t>
            </a:fld>
            <a:endParaRPr lang="en-US"/>
          </a:p>
        </p:txBody>
      </p:sp>
    </p:spTree>
    <p:extLst>
      <p:ext uri="{BB962C8B-B14F-4D97-AF65-F5344CB8AC3E}">
        <p14:creationId xmlns:p14="http://schemas.microsoft.com/office/powerpoint/2010/main" val="20377917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C764DE79-268F-4C1A-8933-263129D2AF90}" type="datetimeFigureOut">
              <a:rPr lang="en-US" dirty="0"/>
              <a:t>4/17/17</a:t>
            </a:fld>
            <a:endParaRPr lang="en-US" dirty="0"/>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DD321DBF-325B-3546-BAAF-4F6E3B3181FF}" type="slidenum">
              <a:rPr lang="en-US" smtClean="0"/>
              <a:t>‹#›</a:t>
            </a:fld>
            <a:endParaRPr lang="en-US"/>
          </a:p>
        </p:txBody>
      </p:sp>
    </p:spTree>
    <p:extLst>
      <p:ext uri="{BB962C8B-B14F-4D97-AF65-F5344CB8AC3E}">
        <p14:creationId xmlns:p14="http://schemas.microsoft.com/office/powerpoint/2010/main" val="19768347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C764DE79-268F-4C1A-8933-263129D2AF90}" type="datetimeFigureOut">
              <a:rPr lang="en-US" dirty="0"/>
              <a:t>4/17/17</a:t>
            </a:fld>
            <a:endParaRPr lang="en-US" dirty="0"/>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DD321DBF-325B-3546-BAAF-4F6E3B3181FF}" type="slidenum">
              <a:rPr lang="en-US" smtClean="0"/>
              <a:t>‹#›</a:t>
            </a:fld>
            <a:endParaRPr lang="en-US"/>
          </a:p>
        </p:txBody>
      </p:sp>
    </p:spTree>
    <p:extLst>
      <p:ext uri="{BB962C8B-B14F-4D97-AF65-F5344CB8AC3E}">
        <p14:creationId xmlns:p14="http://schemas.microsoft.com/office/powerpoint/2010/main" val="9425943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838200" y="1825625"/>
            <a:ext cx="5181600" cy="405563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1825625"/>
            <a:ext cx="5181600" cy="405563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C764DE79-268F-4C1A-8933-263129D2AF90}" type="datetimeFigureOut">
              <a:rPr lang="en-US" dirty="0"/>
              <a:t>4/17/17</a:t>
            </a:fld>
            <a:endParaRPr lang="en-US" dirty="0"/>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DD321DBF-325B-3546-BAAF-4F6E3B3181FF}" type="slidenum">
              <a:rPr lang="en-US" smtClean="0"/>
              <a:t>‹#›</a:t>
            </a:fld>
            <a:endParaRPr lang="en-US"/>
          </a:p>
        </p:txBody>
      </p:sp>
    </p:spTree>
    <p:extLst>
      <p:ext uri="{BB962C8B-B14F-4D97-AF65-F5344CB8AC3E}">
        <p14:creationId xmlns:p14="http://schemas.microsoft.com/office/powerpoint/2010/main" val="1955697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35539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35539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a:xfrm>
            <a:off x="838200" y="6356350"/>
            <a:ext cx="2743200" cy="365125"/>
          </a:xfrm>
          <a:prstGeom prst="rect">
            <a:avLst/>
          </a:prstGeom>
        </p:spPr>
        <p:txBody>
          <a:bodyPr/>
          <a:lstStyle/>
          <a:p>
            <a:fld id="{C764DE79-268F-4C1A-8933-263129D2AF90}" type="datetimeFigureOut">
              <a:rPr lang="en-US" dirty="0"/>
              <a:t>4/17/17</a:t>
            </a:fld>
            <a:endParaRPr lang="en-US" dirty="0"/>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8610600" y="6356350"/>
            <a:ext cx="2743200" cy="365125"/>
          </a:xfrm>
          <a:prstGeom prst="rect">
            <a:avLst/>
          </a:prstGeom>
        </p:spPr>
        <p:txBody>
          <a:bodyPr/>
          <a:lstStyle/>
          <a:p>
            <a:fld id="{DD321DBF-325B-3546-BAAF-4F6E3B3181FF}" type="slidenum">
              <a:rPr lang="en-US" smtClean="0"/>
              <a:t>‹#›</a:t>
            </a:fld>
            <a:endParaRPr lang="en-US"/>
          </a:p>
        </p:txBody>
      </p:sp>
    </p:spTree>
    <p:extLst>
      <p:ext uri="{BB962C8B-B14F-4D97-AF65-F5344CB8AC3E}">
        <p14:creationId xmlns:p14="http://schemas.microsoft.com/office/powerpoint/2010/main" val="12915646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a:xfrm>
            <a:off x="838200" y="6356350"/>
            <a:ext cx="2743200" cy="365125"/>
          </a:xfrm>
          <a:prstGeom prst="rect">
            <a:avLst/>
          </a:prstGeom>
        </p:spPr>
        <p:txBody>
          <a:bodyPr/>
          <a:lstStyle/>
          <a:p>
            <a:fld id="{C764DE79-268F-4C1A-8933-263129D2AF90}" type="datetimeFigureOut">
              <a:rPr lang="en-US" dirty="0"/>
              <a:t>4/17/17</a:t>
            </a:fld>
            <a:endParaRPr lang="en-US" dirty="0"/>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8610600" y="6356350"/>
            <a:ext cx="2743200" cy="365125"/>
          </a:xfrm>
          <a:prstGeom prst="rect">
            <a:avLst/>
          </a:prstGeom>
        </p:spPr>
        <p:txBody>
          <a:bodyPr/>
          <a:lstStyle/>
          <a:p>
            <a:fld id="{DD321DBF-325B-3546-BAAF-4F6E3B3181FF}" type="slidenum">
              <a:rPr lang="en-US" smtClean="0"/>
              <a:t>‹#›</a:t>
            </a:fld>
            <a:endParaRPr lang="en-US"/>
          </a:p>
        </p:txBody>
      </p:sp>
    </p:spTree>
    <p:extLst>
      <p:ext uri="{BB962C8B-B14F-4D97-AF65-F5344CB8AC3E}">
        <p14:creationId xmlns:p14="http://schemas.microsoft.com/office/powerpoint/2010/main" val="5624527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C764DE79-268F-4C1A-8933-263129D2AF90}" type="datetimeFigureOut">
              <a:rPr lang="en-US" dirty="0"/>
              <a:t>4/17/17</a:t>
            </a:fld>
            <a:endParaRPr lang="en-US" dirty="0"/>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8610600" y="6356350"/>
            <a:ext cx="2743200" cy="365125"/>
          </a:xfrm>
          <a:prstGeom prst="rect">
            <a:avLst/>
          </a:prstGeom>
        </p:spPr>
        <p:txBody>
          <a:bodyPr/>
          <a:lstStyle/>
          <a:p>
            <a:fld id="{DD321DBF-325B-3546-BAAF-4F6E3B3181FF}" type="slidenum">
              <a:rPr lang="en-US" smtClean="0"/>
              <a:t>‹#›</a:t>
            </a:fld>
            <a:endParaRPr lang="en-US"/>
          </a:p>
        </p:txBody>
      </p:sp>
    </p:spTree>
    <p:extLst>
      <p:ext uri="{BB962C8B-B14F-4D97-AF65-F5344CB8AC3E}">
        <p14:creationId xmlns:p14="http://schemas.microsoft.com/office/powerpoint/2010/main" val="20671497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C764DE79-268F-4C1A-8933-263129D2AF90}" type="datetimeFigureOut">
              <a:rPr lang="en-US" dirty="0"/>
              <a:t>4/17/17</a:t>
            </a:fld>
            <a:endParaRPr lang="en-US" dirty="0"/>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DD321DBF-325B-3546-BAAF-4F6E3B3181FF}" type="slidenum">
              <a:rPr lang="en-US" smtClean="0"/>
              <a:t>‹#›</a:t>
            </a:fld>
            <a:endParaRPr lang="en-US"/>
          </a:p>
        </p:txBody>
      </p:sp>
    </p:spTree>
    <p:extLst>
      <p:ext uri="{BB962C8B-B14F-4D97-AF65-F5344CB8AC3E}">
        <p14:creationId xmlns:p14="http://schemas.microsoft.com/office/powerpoint/2010/main" val="5948356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C764DE79-268F-4C1A-8933-263129D2AF90}" type="datetimeFigureOut">
              <a:rPr lang="en-US" dirty="0"/>
              <a:t>4/17/17</a:t>
            </a:fld>
            <a:endParaRPr lang="en-US" dirty="0"/>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DD321DBF-325B-3546-BAAF-4F6E3B3181FF}" type="slidenum">
              <a:rPr lang="en-US" smtClean="0"/>
              <a:t>‹#›</a:t>
            </a:fld>
            <a:endParaRPr lang="en-US"/>
          </a:p>
        </p:txBody>
      </p:sp>
    </p:spTree>
    <p:extLst>
      <p:ext uri="{BB962C8B-B14F-4D97-AF65-F5344CB8AC3E}">
        <p14:creationId xmlns:p14="http://schemas.microsoft.com/office/powerpoint/2010/main" val="866325537"/>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tiff"/><Relationship Id="rId14" Type="http://schemas.openxmlformats.org/officeDocument/2006/relationships/image" Target="../media/image2.tiff"/><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838200" y="1825625"/>
            <a:ext cx="10515600" cy="4117975"/>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Rectangle 9"/>
          <p:cNvSpPr/>
          <p:nvPr userDrawn="1"/>
        </p:nvSpPr>
        <p:spPr>
          <a:xfrm>
            <a:off x="0" y="6019800"/>
            <a:ext cx="12192000" cy="838200"/>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1" name="Picture 10" title="Be Boulder."/>
          <p:cNvPicPr>
            <a:picLocks noChangeAspect="1"/>
          </p:cNvPicPr>
          <p:nvPr userDrawn="1"/>
        </p:nvPicPr>
        <p:blipFill>
          <a:blip r:embed="rId13"/>
          <a:stretch>
            <a:fillRect/>
          </a:stretch>
        </p:blipFill>
        <p:spPr>
          <a:xfrm>
            <a:off x="9456851" y="6189029"/>
            <a:ext cx="2377001" cy="512153"/>
          </a:xfrm>
          <a:prstGeom prst="rect">
            <a:avLst/>
          </a:prstGeom>
        </p:spPr>
      </p:pic>
      <p:sp>
        <p:nvSpPr>
          <p:cNvPr id="12" name="Footer Placeholder 4"/>
          <p:cNvSpPr>
            <a:spLocks noGrp="1"/>
          </p:cNvSpPr>
          <p:nvPr>
            <p:ph type="ftr" sz="quarter" idx="3"/>
          </p:nvPr>
        </p:nvSpPr>
        <p:spPr>
          <a:xfrm>
            <a:off x="3013363" y="6356351"/>
            <a:ext cx="5727191" cy="336723"/>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13" name="Slide Number Placeholder 5"/>
          <p:cNvSpPr>
            <a:spLocks noGrp="1"/>
          </p:cNvSpPr>
          <p:nvPr>
            <p:ph type="sldNum" sz="quarter" idx="4"/>
          </p:nvPr>
        </p:nvSpPr>
        <p:spPr>
          <a:xfrm>
            <a:off x="8824255" y="6356351"/>
            <a:ext cx="548896"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D321DBF-325B-3546-BAAF-4F6E3B3181FF}" type="slidenum">
              <a:rPr lang="en-US" smtClean="0"/>
              <a:pPr/>
              <a:t>‹#›</a:t>
            </a:fld>
            <a:endParaRPr lang="en-US"/>
          </a:p>
        </p:txBody>
      </p:sp>
      <p:pic>
        <p:nvPicPr>
          <p:cNvPr id="9" name="Picture 8" title="University of Colorado Boulder"/>
          <p:cNvPicPr>
            <a:picLocks noChangeAspect="1"/>
          </p:cNvPicPr>
          <p:nvPr userDrawn="1"/>
        </p:nvPicPr>
        <p:blipFill>
          <a:blip r:embed="rId14"/>
          <a:stretch>
            <a:fillRect/>
          </a:stretch>
        </p:blipFill>
        <p:spPr>
          <a:xfrm>
            <a:off x="381697" y="6144844"/>
            <a:ext cx="2410227" cy="588112"/>
          </a:xfrm>
          <a:prstGeom prst="rect">
            <a:avLst/>
          </a:prstGeom>
        </p:spPr>
      </p:pic>
    </p:spTree>
    <p:extLst>
      <p:ext uri="{BB962C8B-B14F-4D97-AF65-F5344CB8AC3E}">
        <p14:creationId xmlns:p14="http://schemas.microsoft.com/office/powerpoint/2010/main" val="128756388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tiff"/><Relationship Id="rId3" Type="http://schemas.openxmlformats.org/officeDocument/2006/relationships/image" Target="../media/image4.tif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jpg"/><Relationship Id="rId3" Type="http://schemas.openxmlformats.org/officeDocument/2006/relationships/hyperlink" Target="http://aceconcierge.net/wp-content/uploads/2014/01/Time-Management-1024x576.jpg"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jpg"/><Relationship Id="rId3" Type="http://schemas.openxmlformats.org/officeDocument/2006/relationships/hyperlink" Target="http://stepsnew.nadsoft.co/Public/image/1Time.jpg"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jpg"/><Relationship Id="rId3" Type="http://schemas.openxmlformats.org/officeDocument/2006/relationships/hyperlink" Target="https://www.ipsos-retailperformance.com/wp-content/uploads/2014/10/case-studies-e1418894555587.jpg"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jpg"/><Relationship Id="rId3" Type="http://schemas.openxmlformats.org/officeDocument/2006/relationships/hyperlink" Target="https://s-media-cache-ak0.pinimg.com/736x/2e/9b/99/2e9b99119d885f4ebd137ce76dbd0e2a.jpg"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jpg"/><Relationship Id="rId3" Type="http://schemas.openxmlformats.org/officeDocument/2006/relationships/hyperlink" Target="http://lafavesconstruction.com/wp-content/uploads/2015/05/construction-management.jpg"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jpg"/><Relationship Id="rId3" Type="http://schemas.openxmlformats.org/officeDocument/2006/relationships/hyperlink" Target="http://www.coaconsult.com/ccp/wp-content/uploads/2015/05/supply-chain-management.jpg"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 Id="rId3" Type="http://schemas.openxmlformats.org/officeDocument/2006/relationships/hyperlink" Target="https://tensix.com/wp-content/uploads/2014/08/Management-and-the-Triple-Constraints.png"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1" Type="http://schemas.openxmlformats.org/officeDocument/2006/relationships/hyperlink" Target="https://programsuccess.wordpress.com/2011/05/02/scope-time-and-cost-managing-the-triple-constraint/" TargetMode="External"/><Relationship Id="rId12" Type="http://schemas.openxmlformats.org/officeDocument/2006/relationships/hyperlink" Target="https://programsuccess.wordpress.com/2013/01/01/effective-time-management-for-the-project-manager/" TargetMode="External"/><Relationship Id="rId13" Type="http://schemas.openxmlformats.org/officeDocument/2006/relationships/hyperlink" Target="http://www.project-management-skills.com/project-cost-management.html" TargetMode="External"/><Relationship Id="rId14" Type="http://schemas.openxmlformats.org/officeDocument/2006/relationships/hyperlink" Target="https://programsuccess.wordpress.com/2011/05/03/ensuring-project-quality-key-ideas/" TargetMode="External"/><Relationship Id="rId15" Type="http://schemas.openxmlformats.org/officeDocument/2006/relationships/hyperlink" Target="http://lafavesconstruction.com/wp-content/uploads/2015/05/construction-management.jpg" TargetMode="External"/><Relationship Id="rId1" Type="http://schemas.openxmlformats.org/officeDocument/2006/relationships/slideLayout" Target="../slideLayouts/slideLayout2.xml"/><Relationship Id="rId2" Type="http://schemas.openxmlformats.org/officeDocument/2006/relationships/hyperlink" Target="https://www.slideshare.net/chetanchawla16/apple-quality-policy" TargetMode="External"/><Relationship Id="rId3" Type="http://schemas.openxmlformats.org/officeDocument/2006/relationships/hyperlink" Target="http://www.thinkforachange.com/blog/sdlcisnotapmmethodology/" TargetMode="External"/><Relationship Id="rId4" Type="http://schemas.openxmlformats.org/officeDocument/2006/relationships/hyperlink" Target="http://www.testingexcellence.com/software-development-life-cycle-sdlc-phases/" TargetMode="External"/><Relationship Id="rId5" Type="http://schemas.openxmlformats.org/officeDocument/2006/relationships/hyperlink" Target="https://en.wikipedia.org/wiki/Systems_development_life_cycle" TargetMode="External"/><Relationship Id="rId6" Type="http://schemas.openxmlformats.org/officeDocument/2006/relationships/hyperlink" Target="https://www.pmi.org/about/learn-about-pmi/what-is-project-management" TargetMode="External"/><Relationship Id="rId7" Type="http://schemas.openxmlformats.org/officeDocument/2006/relationships/hyperlink" Target="http://www.projectinsight.net/project-management-basics/basic-project-management-phases" TargetMode="External"/><Relationship Id="rId8" Type="http://schemas.openxmlformats.org/officeDocument/2006/relationships/hyperlink" Target="http://www.brighthubpm.com/methods-strategies/75326-pdca-for-quality-management/" TargetMode="External"/><Relationship Id="rId9" Type="http://schemas.openxmlformats.org/officeDocument/2006/relationships/hyperlink" Target="https://www.projectsmart.co.uk/understanding-the-project-management-triple-constraint.php" TargetMode="External"/><Relationship Id="rId10" Type="http://schemas.openxmlformats.org/officeDocument/2006/relationships/hyperlink" Target="http://whatis.techtarget.com/definition/triple-constraint" TargetMode="External"/></Relationships>
</file>

<file path=ppt/slides/_rels/slide33.xml.rels><?xml version="1.0" encoding="UTF-8" standalone="yes"?>
<Relationships xmlns="http://schemas.openxmlformats.org/package/2006/relationships"><Relationship Id="rId3" Type="http://schemas.openxmlformats.org/officeDocument/2006/relationships/hyperlink" Target="http://whatis.techtarget.com/definition/PDCA-plan-do-check-act" TargetMode="External"/><Relationship Id="rId4" Type="http://schemas.openxmlformats.org/officeDocument/2006/relationships/hyperlink" Target="https://tensix.com/wp-content/uploads/2014/08/Management-and-the-Triple-Constraints.png" TargetMode="External"/><Relationship Id="rId5" Type="http://schemas.openxmlformats.org/officeDocument/2006/relationships/hyperlink" Target="https://www.sajan.com/cost-and-turnaround-time-affect-quality-translations/" TargetMode="External"/><Relationship Id="rId6" Type="http://schemas.openxmlformats.org/officeDocument/2006/relationships/hyperlink" Target="https://www.sajan.com/translation-quality-speedy-turnaround-can/" TargetMode="External"/><Relationship Id="rId7" Type="http://schemas.openxmlformats.org/officeDocument/2006/relationships/hyperlink" Target="https://www.sajan.com/fridaylocfaq-can-you-skip-translation-review-with-proper-context/" TargetMode="External"/><Relationship Id="rId8" Type="http://schemas.openxmlformats.org/officeDocument/2006/relationships/hyperlink" Target="http://www.costmanagement.eu/blog-article/198-cost-management-explained-in-4-steps" TargetMode="External"/><Relationship Id="rId9" Type="http://schemas.openxmlformats.org/officeDocument/2006/relationships/hyperlink" Target="https://www.simplilearn.com/estimation-tools-and-techniques-part-i-article" TargetMode="External"/><Relationship Id="rId10" Type="http://schemas.openxmlformats.org/officeDocument/2006/relationships/hyperlink" Target="https://pmstudycircle.com/2012/06/4-tools-to-estimate-costs-in-the-project-management/" TargetMode="External"/><Relationship Id="rId11" Type="http://schemas.openxmlformats.org/officeDocument/2006/relationships/hyperlink" Target="https://www.mindtools.com/pages/article/newPPM_01.htm" TargetMode="External"/><Relationship Id="rId1" Type="http://schemas.openxmlformats.org/officeDocument/2006/relationships/slideLayout" Target="../slideLayouts/slideLayout2.xml"/><Relationship Id="rId2" Type="http://schemas.openxmlformats.org/officeDocument/2006/relationships/hyperlink" Target="http://asq.org/learn-about-quality/project-planning-tools/overview/pdca-cycle.html" TargetMode="External"/></Relationships>
</file>

<file path=ppt/slides/_rels/slide34.xml.rels><?xml version="1.0" encoding="UTF-8" standalone="yes"?>
<Relationships xmlns="http://schemas.openxmlformats.org/package/2006/relationships"><Relationship Id="rId3" Type="http://schemas.openxmlformats.org/officeDocument/2006/relationships/hyperlink" Target="http://stepsnew.nadsoft.co/Public/image/1Time.jpg" TargetMode="External"/><Relationship Id="rId4" Type="http://schemas.openxmlformats.org/officeDocument/2006/relationships/hyperlink" Target="http://aceconcierge.net/wp-content/uploads/2014/01/Time-Management-1024x576.jpg" TargetMode="External"/><Relationship Id="rId5" Type="http://schemas.openxmlformats.org/officeDocument/2006/relationships/hyperlink" Target="https://www.ipsos-retailperformance.com/wp-content/uploads/2014/10/case-studies-e1418894555587.jpg" TargetMode="External"/><Relationship Id="rId6" Type="http://schemas.openxmlformats.org/officeDocument/2006/relationships/hyperlink" Target="https://s-media-cache-ak0.pinimg.com/736x/2e/9b/99/2e9b99119d885f4ebd137ce76dbd0e2a.jpg" TargetMode="External"/><Relationship Id="rId7" Type="http://schemas.openxmlformats.org/officeDocument/2006/relationships/hyperlink" Target="https://image.shutterstock.com/z/stock-photo-well-dressed-man-in-suit-and-tie-charismatic-businessman-standing-on-white-background-180048572.jpg" TargetMode="External"/><Relationship Id="rId8" Type="http://schemas.openxmlformats.org/officeDocument/2006/relationships/hyperlink" Target="http://www.coaconsult.com/ccp/wp-content/uploads/2015/05/supply-chain-management.jpg" TargetMode="External"/><Relationship Id="rId1" Type="http://schemas.openxmlformats.org/officeDocument/2006/relationships/slideLayout" Target="../slideLayouts/slideLayout2.xml"/><Relationship Id="rId2" Type="http://schemas.openxmlformats.org/officeDocument/2006/relationships/hyperlink" Target="http://www.costmanagement.eu/images/blog/Cost-management-cycle.PNG"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hatis.techtarget.com/definition/PDCA-plan-do-check-act" TargetMode="External"/><Relationship Id="rId3"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 Id="rId3" Type="http://schemas.openxmlformats.org/officeDocument/2006/relationships/hyperlink" Target="http://www.costmanagement.eu/images/blog/Cost-management-cycle.PNG"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0" y="173038"/>
            <a:ext cx="12192000" cy="6858000"/>
            <a:chOff x="0" y="0"/>
            <a:chExt cx="12192000" cy="6858000"/>
          </a:xfrm>
        </p:grpSpPr>
        <p:pic>
          <p:nvPicPr>
            <p:cNvPr id="5" name="Picture 4"/>
            <p:cNvPicPr>
              <a:picLocks noChangeAspect="1"/>
            </p:cNvPicPr>
            <p:nvPr/>
          </p:nvPicPr>
          <p:blipFill>
            <a:blip r:embed="rId2"/>
            <a:stretch>
              <a:fillRect/>
            </a:stretch>
          </p:blipFill>
          <p:spPr>
            <a:xfrm>
              <a:off x="0" y="0"/>
              <a:ext cx="9144000" cy="6858000"/>
            </a:xfrm>
            <a:prstGeom prst="rect">
              <a:avLst/>
            </a:prstGeom>
          </p:spPr>
        </p:pic>
        <p:sp>
          <p:nvSpPr>
            <p:cNvPr id="9" name="Rectangle 8"/>
            <p:cNvSpPr/>
            <p:nvPr/>
          </p:nvSpPr>
          <p:spPr>
            <a:xfrm>
              <a:off x="4704734" y="0"/>
              <a:ext cx="7487266"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atin typeface="Century" charset="0"/>
                <a:ea typeface="Century" charset="0"/>
                <a:cs typeface="Century" charset="0"/>
              </a:endParaRPr>
            </a:p>
          </p:txBody>
        </p:sp>
        <p:pic>
          <p:nvPicPr>
            <p:cNvPr id="6" name="Picture 5" title="Be Boulder. University of Colorado Boulder"/>
            <p:cNvPicPr>
              <a:picLocks noChangeAspect="1"/>
            </p:cNvPicPr>
            <p:nvPr/>
          </p:nvPicPr>
          <p:blipFill>
            <a:blip r:embed="rId3"/>
            <a:stretch>
              <a:fillRect/>
            </a:stretch>
          </p:blipFill>
          <p:spPr>
            <a:xfrm>
              <a:off x="4704734" y="5056572"/>
              <a:ext cx="4164946" cy="1603947"/>
            </a:xfrm>
            <a:prstGeom prst="rect">
              <a:avLst/>
            </a:prstGeom>
          </p:spPr>
        </p:pic>
      </p:grpSp>
      <p:sp>
        <p:nvSpPr>
          <p:cNvPr id="7" name="Title 1"/>
          <p:cNvSpPr>
            <a:spLocks noGrp="1"/>
          </p:cNvSpPr>
          <p:nvPr>
            <p:ph type="ctrTitle"/>
          </p:nvPr>
        </p:nvSpPr>
        <p:spPr>
          <a:xfrm>
            <a:off x="4704735" y="663677"/>
            <a:ext cx="7036992" cy="2846286"/>
          </a:xfrm>
          <a:effectLst/>
        </p:spPr>
        <p:txBody>
          <a:bodyPr>
            <a:normAutofit/>
          </a:bodyPr>
          <a:lstStyle/>
          <a:p>
            <a:pPr algn="l"/>
            <a:r>
              <a:rPr lang="en-US" dirty="0" smtClean="0">
                <a:solidFill>
                  <a:schemeClr val="bg1"/>
                </a:solidFill>
                <a:effectLst>
                  <a:glow rad="825500">
                    <a:schemeClr val="tx1">
                      <a:alpha val="25000"/>
                    </a:schemeClr>
                  </a:glow>
                </a:effectLst>
                <a:latin typeface="Century" charset="0"/>
                <a:ea typeface="Century" charset="0"/>
                <a:cs typeface="Century" charset="0"/>
              </a:rPr>
              <a:t>Quality, Cost and Time Management</a:t>
            </a:r>
            <a:endParaRPr lang="en-US" dirty="0">
              <a:solidFill>
                <a:schemeClr val="bg1"/>
              </a:solidFill>
              <a:effectLst>
                <a:glow rad="825500">
                  <a:schemeClr val="tx1">
                    <a:alpha val="25000"/>
                  </a:schemeClr>
                </a:glow>
              </a:effectLst>
              <a:latin typeface="Century" charset="0"/>
              <a:ea typeface="Century" charset="0"/>
              <a:cs typeface="Century" charset="0"/>
            </a:endParaRPr>
          </a:p>
        </p:txBody>
      </p:sp>
      <p:sp>
        <p:nvSpPr>
          <p:cNvPr id="8" name="Subtitle 2"/>
          <p:cNvSpPr>
            <a:spLocks noGrp="1"/>
          </p:cNvSpPr>
          <p:nvPr>
            <p:ph type="subTitle" idx="1"/>
          </p:nvPr>
        </p:nvSpPr>
        <p:spPr>
          <a:xfrm>
            <a:off x="4704734" y="3602038"/>
            <a:ext cx="7487265" cy="1205936"/>
          </a:xfrm>
        </p:spPr>
        <p:txBody>
          <a:bodyPr>
            <a:normAutofit/>
          </a:bodyPr>
          <a:lstStyle/>
          <a:p>
            <a:pPr algn="l"/>
            <a:r>
              <a:rPr lang="en-US" sz="3200" dirty="0" smtClean="0">
                <a:solidFill>
                  <a:schemeClr val="bg1"/>
                </a:solidFill>
                <a:effectLst>
                  <a:glow rad="457200">
                    <a:schemeClr val="tx1">
                      <a:lumMod val="95000"/>
                      <a:lumOff val="5000"/>
                      <a:alpha val="27000"/>
                    </a:schemeClr>
                  </a:glow>
                </a:effectLst>
                <a:latin typeface="Century" charset="0"/>
                <a:ea typeface="Century" charset="0"/>
                <a:cs typeface="Century" charset="0"/>
              </a:rPr>
              <a:t>		     - Vaishnavi Viswanathan</a:t>
            </a:r>
            <a:endParaRPr lang="en-US" sz="3200" dirty="0">
              <a:solidFill>
                <a:schemeClr val="bg1"/>
              </a:solidFill>
              <a:effectLst>
                <a:glow rad="457200">
                  <a:schemeClr val="tx1">
                    <a:lumMod val="95000"/>
                    <a:lumOff val="5000"/>
                    <a:alpha val="27000"/>
                  </a:schemeClr>
                </a:glow>
              </a:effectLst>
              <a:latin typeface="Century" charset="0"/>
              <a:ea typeface="Century" charset="0"/>
              <a:cs typeface="Century" charset="0"/>
            </a:endParaRPr>
          </a:p>
        </p:txBody>
      </p:sp>
    </p:spTree>
    <p:extLst>
      <p:ext uri="{BB962C8B-B14F-4D97-AF65-F5344CB8AC3E}">
        <p14:creationId xmlns:p14="http://schemas.microsoft.com/office/powerpoint/2010/main" val="95320665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4182" y="365126"/>
            <a:ext cx="10799618" cy="743238"/>
          </a:xfrm>
        </p:spPr>
        <p:txBody>
          <a:bodyPr>
            <a:normAutofit/>
          </a:bodyPr>
          <a:lstStyle/>
          <a:p>
            <a:r>
              <a:rPr lang="en-US" sz="4000" dirty="0" smtClean="0">
                <a:latin typeface="Century" charset="0"/>
                <a:ea typeface="Century" charset="0"/>
                <a:cs typeface="Century" charset="0"/>
              </a:rPr>
              <a:t>Cost Management Process</a:t>
            </a:r>
            <a:endParaRPr lang="en-US" sz="4000" dirty="0">
              <a:latin typeface="Century" charset="0"/>
              <a:ea typeface="Century" charset="0"/>
              <a:cs typeface="Century" charset="0"/>
            </a:endParaRPr>
          </a:p>
        </p:txBody>
      </p:sp>
      <p:sp>
        <p:nvSpPr>
          <p:cNvPr id="3" name="Content Placeholder 2"/>
          <p:cNvSpPr>
            <a:spLocks noGrp="1"/>
          </p:cNvSpPr>
          <p:nvPr>
            <p:ph idx="1"/>
          </p:nvPr>
        </p:nvSpPr>
        <p:spPr>
          <a:xfrm>
            <a:off x="554182" y="1108365"/>
            <a:ext cx="10799618" cy="4724400"/>
          </a:xfrm>
        </p:spPr>
        <p:txBody>
          <a:bodyPr>
            <a:normAutofit/>
          </a:bodyPr>
          <a:lstStyle/>
          <a:p>
            <a:pPr marL="342900" lvl="1" indent="-342900">
              <a:lnSpc>
                <a:spcPct val="100000"/>
              </a:lnSpc>
              <a:spcBef>
                <a:spcPts val="0"/>
              </a:spcBef>
            </a:pPr>
            <a:r>
              <a:rPr lang="en-US" sz="2000" dirty="0" smtClean="0">
                <a:latin typeface="Century" charset="0"/>
                <a:ea typeface="Century" charset="0"/>
                <a:cs typeface="Century" charset="0"/>
              </a:rPr>
              <a:t>Proper handling of budget is always important when leading a project</a:t>
            </a:r>
          </a:p>
          <a:p>
            <a:pPr marL="342900" lvl="1" indent="-342900">
              <a:lnSpc>
                <a:spcPct val="100000"/>
              </a:lnSpc>
              <a:spcBef>
                <a:spcPts val="0"/>
              </a:spcBef>
            </a:pPr>
            <a:endParaRPr lang="en-US" sz="2000" dirty="0" smtClean="0">
              <a:latin typeface="Century" charset="0"/>
              <a:ea typeface="Century" charset="0"/>
              <a:cs typeface="Century" charset="0"/>
            </a:endParaRPr>
          </a:p>
          <a:p>
            <a:pPr marL="342900" lvl="1" indent="-342900">
              <a:lnSpc>
                <a:spcPct val="100000"/>
              </a:lnSpc>
              <a:spcBef>
                <a:spcPts val="0"/>
              </a:spcBef>
            </a:pPr>
            <a:r>
              <a:rPr lang="en-US" sz="2000" dirty="0" smtClean="0">
                <a:latin typeface="Century" charset="0"/>
                <a:ea typeface="Century" charset="0"/>
                <a:cs typeface="Century" charset="0"/>
              </a:rPr>
              <a:t>Cost management usually involves four steps </a:t>
            </a:r>
          </a:p>
          <a:p>
            <a:pPr marL="800100" lvl="2" indent="-342900">
              <a:lnSpc>
                <a:spcPct val="100000"/>
              </a:lnSpc>
              <a:spcBef>
                <a:spcPts val="0"/>
              </a:spcBef>
            </a:pPr>
            <a:r>
              <a:rPr lang="en-US" dirty="0" smtClean="0">
                <a:latin typeface="Century" charset="0"/>
                <a:ea typeface="Century" charset="0"/>
                <a:cs typeface="Century" charset="0"/>
              </a:rPr>
              <a:t>Planning</a:t>
            </a:r>
          </a:p>
          <a:p>
            <a:pPr marL="800100" lvl="2" indent="-342900">
              <a:lnSpc>
                <a:spcPct val="100000"/>
              </a:lnSpc>
              <a:spcBef>
                <a:spcPts val="0"/>
              </a:spcBef>
            </a:pPr>
            <a:r>
              <a:rPr lang="en-US" dirty="0" smtClean="0">
                <a:latin typeface="Century" charset="0"/>
                <a:ea typeface="Century" charset="0"/>
                <a:cs typeface="Century" charset="0"/>
              </a:rPr>
              <a:t>Estimation</a:t>
            </a:r>
          </a:p>
          <a:p>
            <a:pPr marL="800100" lvl="2" indent="-342900">
              <a:lnSpc>
                <a:spcPct val="100000"/>
              </a:lnSpc>
              <a:spcBef>
                <a:spcPts val="0"/>
              </a:spcBef>
            </a:pPr>
            <a:r>
              <a:rPr lang="en-US" dirty="0" smtClean="0">
                <a:latin typeface="Century" charset="0"/>
                <a:ea typeface="Century" charset="0"/>
                <a:cs typeface="Century" charset="0"/>
              </a:rPr>
              <a:t>Budgeting and </a:t>
            </a:r>
          </a:p>
          <a:p>
            <a:pPr marL="800100" lvl="2" indent="-342900">
              <a:lnSpc>
                <a:spcPct val="100000"/>
              </a:lnSpc>
              <a:spcBef>
                <a:spcPts val="0"/>
              </a:spcBef>
            </a:pPr>
            <a:r>
              <a:rPr lang="en-US" dirty="0" smtClean="0">
                <a:latin typeface="Century" charset="0"/>
                <a:ea typeface="Century" charset="0"/>
                <a:cs typeface="Century" charset="0"/>
              </a:rPr>
              <a:t>Control</a:t>
            </a:r>
          </a:p>
          <a:p>
            <a:pPr marL="800100" lvl="2" indent="-342900">
              <a:lnSpc>
                <a:spcPct val="100000"/>
              </a:lnSpc>
              <a:spcBef>
                <a:spcPts val="0"/>
              </a:spcBef>
            </a:pPr>
            <a:endParaRPr lang="en-US" dirty="0" smtClean="0">
              <a:latin typeface="Century" charset="0"/>
              <a:ea typeface="Century" charset="0"/>
              <a:cs typeface="Century" charset="0"/>
            </a:endParaRPr>
          </a:p>
          <a:p>
            <a:pPr marL="0" lvl="1" indent="0">
              <a:lnSpc>
                <a:spcPct val="100000"/>
              </a:lnSpc>
              <a:spcBef>
                <a:spcPts val="0"/>
              </a:spcBef>
              <a:buNone/>
            </a:pPr>
            <a:r>
              <a:rPr lang="en-US" sz="2000" b="1" dirty="0" smtClean="0">
                <a:latin typeface="Century" charset="0"/>
                <a:ea typeface="Century" charset="0"/>
                <a:cs typeface="Century" charset="0"/>
              </a:rPr>
              <a:t>Planning</a:t>
            </a:r>
            <a:r>
              <a:rPr lang="en-US" sz="2000" dirty="0" smtClean="0">
                <a:latin typeface="Century" charset="0"/>
                <a:ea typeface="Century" charset="0"/>
                <a:cs typeface="Century" charset="0"/>
              </a:rPr>
              <a:t> </a:t>
            </a:r>
            <a:r>
              <a:rPr lang="mr-IN" sz="2000" dirty="0" smtClean="0">
                <a:latin typeface="Century" charset="0"/>
                <a:ea typeface="Century" charset="0"/>
                <a:cs typeface="Century" charset="0"/>
              </a:rPr>
              <a:t>–</a:t>
            </a:r>
            <a:r>
              <a:rPr lang="en-US" sz="2000" dirty="0" smtClean="0">
                <a:latin typeface="Century" charset="0"/>
                <a:ea typeface="Century" charset="0"/>
                <a:cs typeface="Century" charset="0"/>
              </a:rPr>
              <a:t> </a:t>
            </a:r>
          </a:p>
          <a:p>
            <a:pPr marL="342900" lvl="1" indent="-342900">
              <a:lnSpc>
                <a:spcPct val="100000"/>
              </a:lnSpc>
              <a:spcBef>
                <a:spcPts val="0"/>
              </a:spcBef>
            </a:pPr>
            <a:endParaRPr lang="en-US" sz="2000" dirty="0" smtClean="0">
              <a:latin typeface="Century" charset="0"/>
              <a:ea typeface="Century" charset="0"/>
              <a:cs typeface="Century" charset="0"/>
            </a:endParaRPr>
          </a:p>
          <a:p>
            <a:pPr marL="342900" lvl="1" indent="-342900">
              <a:lnSpc>
                <a:spcPct val="100000"/>
              </a:lnSpc>
              <a:spcBef>
                <a:spcPts val="0"/>
              </a:spcBef>
            </a:pPr>
            <a:r>
              <a:rPr lang="en-US" sz="2000" dirty="0" smtClean="0">
                <a:latin typeface="Century" charset="0"/>
                <a:ea typeface="Century" charset="0"/>
                <a:cs typeface="Century" charset="0"/>
              </a:rPr>
              <a:t>During project initialization, a </a:t>
            </a:r>
            <a:r>
              <a:rPr lang="en-US" sz="2000" b="1" dirty="0" smtClean="0">
                <a:latin typeface="Century" charset="0"/>
                <a:ea typeface="Century" charset="0"/>
                <a:cs typeface="Century" charset="0"/>
              </a:rPr>
              <a:t>work breakdown structure </a:t>
            </a:r>
            <a:r>
              <a:rPr lang="en-US" sz="2000" dirty="0" smtClean="0">
                <a:latin typeface="Century" charset="0"/>
                <a:ea typeface="Century" charset="0"/>
                <a:cs typeface="Century" charset="0"/>
              </a:rPr>
              <a:t>is followed and all the resources required are noted down that affects the cost for a project</a:t>
            </a:r>
          </a:p>
          <a:p>
            <a:pPr marL="342900" lvl="1" indent="-342900">
              <a:lnSpc>
                <a:spcPct val="100000"/>
              </a:lnSpc>
              <a:spcBef>
                <a:spcPts val="0"/>
              </a:spcBef>
            </a:pPr>
            <a:endParaRPr lang="en-US" sz="2000" dirty="0" smtClean="0">
              <a:latin typeface="Century" charset="0"/>
              <a:ea typeface="Century" charset="0"/>
              <a:cs typeface="Century" charset="0"/>
            </a:endParaRPr>
          </a:p>
          <a:p>
            <a:pPr marL="342900" lvl="1" indent="-342900">
              <a:lnSpc>
                <a:spcPct val="100000"/>
              </a:lnSpc>
              <a:spcBef>
                <a:spcPts val="0"/>
              </a:spcBef>
            </a:pPr>
            <a:r>
              <a:rPr lang="en-US" sz="2000" dirty="0" smtClean="0">
                <a:latin typeface="Century" charset="0"/>
                <a:ea typeface="Century" charset="0"/>
                <a:cs typeface="Century" charset="0"/>
              </a:rPr>
              <a:t>Some of the resources being </a:t>
            </a:r>
            <a:r>
              <a:rPr lang="mr-IN" sz="2000" dirty="0" smtClean="0">
                <a:latin typeface="Century" charset="0"/>
                <a:ea typeface="Century" charset="0"/>
                <a:cs typeface="Century" charset="0"/>
              </a:rPr>
              <a:t>–</a:t>
            </a:r>
            <a:r>
              <a:rPr lang="en-US" sz="2000" dirty="0" smtClean="0">
                <a:latin typeface="Century" charset="0"/>
                <a:ea typeface="Century" charset="0"/>
                <a:cs typeface="Century" charset="0"/>
              </a:rPr>
              <a:t> labor, physical equipment etc.</a:t>
            </a:r>
          </a:p>
          <a:p>
            <a:pPr marL="0" lvl="1" indent="0">
              <a:lnSpc>
                <a:spcPct val="100000"/>
              </a:lnSpc>
              <a:spcBef>
                <a:spcPts val="0"/>
              </a:spcBef>
              <a:buNone/>
            </a:pPr>
            <a:r>
              <a:rPr lang="en-US" sz="2000" dirty="0" smtClean="0">
                <a:latin typeface="Century" charset="0"/>
                <a:ea typeface="Century" charset="0"/>
                <a:cs typeface="Century" charset="0"/>
              </a:rPr>
              <a:t> </a:t>
            </a:r>
          </a:p>
          <a:p>
            <a:pPr marL="0" marR="0" lvl="1" indent="0" defTabSz="914400" eaLnBrk="1" fontAlgn="auto" latinLnBrk="0" hangingPunct="1">
              <a:lnSpc>
                <a:spcPct val="100000"/>
              </a:lnSpc>
              <a:spcBef>
                <a:spcPts val="0"/>
              </a:spcBef>
              <a:spcAft>
                <a:spcPts val="0"/>
              </a:spcAft>
              <a:buClrTx/>
              <a:buSzTx/>
              <a:buFontTx/>
              <a:buNone/>
              <a:tabLst/>
              <a:defRPr/>
            </a:pPr>
            <a:endParaRPr lang="en-US" sz="2000" dirty="0">
              <a:latin typeface="Century" charset="0"/>
              <a:ea typeface="Century" charset="0"/>
              <a:cs typeface="Century" charset="0"/>
            </a:endParaRPr>
          </a:p>
        </p:txBody>
      </p:sp>
    </p:spTree>
    <p:extLst>
      <p:ext uri="{BB962C8B-B14F-4D97-AF65-F5344CB8AC3E}">
        <p14:creationId xmlns:p14="http://schemas.microsoft.com/office/powerpoint/2010/main" val="64408642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978766"/>
          </a:xfrm>
        </p:spPr>
        <p:txBody>
          <a:bodyPr/>
          <a:lstStyle/>
          <a:p>
            <a:r>
              <a:rPr lang="en-US" dirty="0">
                <a:latin typeface="Century" charset="0"/>
                <a:ea typeface="Century" charset="0"/>
                <a:cs typeface="Century" charset="0"/>
              </a:rPr>
              <a:t>Cost </a:t>
            </a:r>
            <a:r>
              <a:rPr lang="en-US" dirty="0" smtClean="0">
                <a:latin typeface="Century" charset="0"/>
                <a:ea typeface="Century" charset="0"/>
                <a:cs typeface="Century" charset="0"/>
              </a:rPr>
              <a:t>Management Process</a:t>
            </a:r>
            <a:endParaRPr lang="en-US" dirty="0"/>
          </a:p>
        </p:txBody>
      </p:sp>
      <p:sp>
        <p:nvSpPr>
          <p:cNvPr id="3" name="Content Placeholder 2"/>
          <p:cNvSpPr>
            <a:spLocks noGrp="1"/>
          </p:cNvSpPr>
          <p:nvPr>
            <p:ph idx="1"/>
          </p:nvPr>
        </p:nvSpPr>
        <p:spPr>
          <a:xfrm>
            <a:off x="838200" y="1343891"/>
            <a:ext cx="10515600" cy="4599709"/>
          </a:xfrm>
        </p:spPr>
        <p:txBody>
          <a:bodyPr>
            <a:noAutofit/>
          </a:bodyPr>
          <a:lstStyle/>
          <a:p>
            <a:pPr marL="0" indent="0">
              <a:buNone/>
            </a:pPr>
            <a:r>
              <a:rPr lang="en-US" sz="2000" b="1" dirty="0" smtClean="0">
                <a:latin typeface="Century" charset="0"/>
                <a:ea typeface="Century" charset="0"/>
                <a:cs typeface="Century" charset="0"/>
              </a:rPr>
              <a:t>Estimation</a:t>
            </a:r>
            <a:r>
              <a:rPr lang="en-US" sz="2000" dirty="0" smtClean="0">
                <a:latin typeface="Century" charset="0"/>
                <a:ea typeface="Century" charset="0"/>
                <a:cs typeface="Century" charset="0"/>
              </a:rPr>
              <a:t> </a:t>
            </a:r>
            <a:r>
              <a:rPr lang="mr-IN" sz="2000" dirty="0" smtClean="0">
                <a:latin typeface="Century" charset="0"/>
                <a:ea typeface="Century" charset="0"/>
                <a:cs typeface="Century" charset="0"/>
              </a:rPr>
              <a:t>–</a:t>
            </a:r>
            <a:endParaRPr lang="en-US" sz="2000" dirty="0" smtClean="0">
              <a:latin typeface="Century" charset="0"/>
              <a:ea typeface="Century" charset="0"/>
              <a:cs typeface="Century" charset="0"/>
            </a:endParaRPr>
          </a:p>
          <a:p>
            <a:pPr marL="0" indent="0">
              <a:buNone/>
            </a:pPr>
            <a:endParaRPr lang="en-US" sz="2000" dirty="0" smtClean="0">
              <a:latin typeface="Century" charset="0"/>
              <a:ea typeface="Century" charset="0"/>
              <a:cs typeface="Century" charset="0"/>
            </a:endParaRPr>
          </a:p>
          <a:p>
            <a:r>
              <a:rPr lang="en-US" sz="2000" dirty="0" smtClean="0">
                <a:latin typeface="Century" charset="0"/>
                <a:ea typeface="Century" charset="0"/>
                <a:cs typeface="Century" charset="0"/>
              </a:rPr>
              <a:t>Cost estimation is the most important step in cost management process </a:t>
            </a:r>
          </a:p>
          <a:p>
            <a:endParaRPr lang="en-US" sz="2000" dirty="0" smtClean="0">
              <a:latin typeface="Century" charset="0"/>
              <a:ea typeface="Century" charset="0"/>
              <a:cs typeface="Century" charset="0"/>
            </a:endParaRPr>
          </a:p>
          <a:p>
            <a:r>
              <a:rPr lang="en-US" sz="2000" dirty="0" smtClean="0">
                <a:latin typeface="Century" charset="0"/>
                <a:ea typeface="Century" charset="0"/>
                <a:cs typeface="Century" charset="0"/>
              </a:rPr>
              <a:t>There are a lot of cost estimation tools and techniques which will be chosen with respect to the project</a:t>
            </a:r>
          </a:p>
          <a:p>
            <a:pPr lvl="1"/>
            <a:r>
              <a:rPr lang="en-US" sz="2000" dirty="0" smtClean="0">
                <a:latin typeface="Century" charset="0"/>
                <a:ea typeface="Century" charset="0"/>
                <a:cs typeface="Century" charset="0"/>
              </a:rPr>
              <a:t>Some include looking at the documented cost estimates from previous project to give an idea to estimate budget for the current project Ex: Top-Down Approach</a:t>
            </a:r>
          </a:p>
          <a:p>
            <a:pPr lvl="1"/>
            <a:r>
              <a:rPr lang="en-US" sz="2000" dirty="0" smtClean="0">
                <a:latin typeface="Century" charset="0"/>
                <a:ea typeface="Century" charset="0"/>
                <a:cs typeface="Century" charset="0"/>
              </a:rPr>
              <a:t>Some include mathematical computations that</a:t>
            </a:r>
            <a:r>
              <a:rPr lang="en-US" sz="2000" dirty="0">
                <a:latin typeface="Century" charset="0"/>
                <a:ea typeface="Century" charset="0"/>
                <a:cs typeface="Century" charset="0"/>
              </a:rPr>
              <a:t> </a:t>
            </a:r>
            <a:r>
              <a:rPr lang="en-US" sz="2000" dirty="0" smtClean="0">
                <a:latin typeface="Century" charset="0"/>
                <a:ea typeface="Century" charset="0"/>
                <a:cs typeface="Century" charset="0"/>
              </a:rPr>
              <a:t>helps give a clear picture of how the project’s cost estimation is going to be in much deeper level Ex: Parametric Approach</a:t>
            </a:r>
            <a:endParaRPr lang="en-US" sz="2000" b="1" dirty="0">
              <a:latin typeface="Century" charset="0"/>
              <a:ea typeface="Century" charset="0"/>
              <a:cs typeface="Century" charset="0"/>
            </a:endParaRPr>
          </a:p>
          <a:p>
            <a:pPr marL="0" indent="0">
              <a:buNone/>
            </a:pPr>
            <a:endParaRPr lang="en-US" sz="2000" b="1" dirty="0" smtClean="0">
              <a:latin typeface="Century" charset="0"/>
              <a:ea typeface="Century" charset="0"/>
              <a:cs typeface="Century" charset="0"/>
            </a:endParaRPr>
          </a:p>
          <a:p>
            <a:pPr marL="0" indent="0">
              <a:buNone/>
            </a:pPr>
            <a:endParaRPr lang="en-US" sz="2000" b="1" dirty="0">
              <a:latin typeface="Century" charset="0"/>
              <a:ea typeface="Century" charset="0"/>
              <a:cs typeface="Century" charset="0"/>
            </a:endParaRPr>
          </a:p>
          <a:p>
            <a:pPr marL="0" indent="0">
              <a:buNone/>
            </a:pPr>
            <a:endParaRPr lang="en-US" sz="2000" b="1" dirty="0" smtClean="0">
              <a:latin typeface="Century" charset="0"/>
              <a:ea typeface="Century" charset="0"/>
              <a:cs typeface="Century" charset="0"/>
            </a:endParaRPr>
          </a:p>
        </p:txBody>
      </p:sp>
    </p:spTree>
    <p:extLst>
      <p:ext uri="{BB962C8B-B14F-4D97-AF65-F5344CB8AC3E}">
        <p14:creationId xmlns:p14="http://schemas.microsoft.com/office/powerpoint/2010/main" val="12041307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2618" y="365126"/>
            <a:ext cx="10841182" cy="1034184"/>
          </a:xfrm>
        </p:spPr>
        <p:txBody>
          <a:bodyPr>
            <a:normAutofit/>
          </a:bodyPr>
          <a:lstStyle/>
          <a:p>
            <a:r>
              <a:rPr lang="en-US" sz="4000" dirty="0" smtClean="0">
                <a:latin typeface="Century" charset="0"/>
                <a:ea typeface="Century" charset="0"/>
                <a:cs typeface="Century" charset="0"/>
              </a:rPr>
              <a:t>Cost Management Process</a:t>
            </a:r>
            <a:endParaRPr lang="en-US" sz="4000" dirty="0">
              <a:latin typeface="Century" charset="0"/>
              <a:ea typeface="Century" charset="0"/>
              <a:cs typeface="Century" charset="0"/>
            </a:endParaRPr>
          </a:p>
        </p:txBody>
      </p:sp>
      <p:sp>
        <p:nvSpPr>
          <p:cNvPr id="3" name="Content Placeholder 2"/>
          <p:cNvSpPr>
            <a:spLocks noGrp="1"/>
          </p:cNvSpPr>
          <p:nvPr>
            <p:ph idx="1"/>
          </p:nvPr>
        </p:nvSpPr>
        <p:spPr>
          <a:xfrm>
            <a:off x="512618" y="1399309"/>
            <a:ext cx="10841182" cy="4544291"/>
          </a:xfrm>
        </p:spPr>
        <p:txBody>
          <a:bodyPr>
            <a:normAutofit/>
          </a:bodyPr>
          <a:lstStyle/>
          <a:p>
            <a:pPr marL="0" indent="0">
              <a:buNone/>
            </a:pPr>
            <a:r>
              <a:rPr lang="en-US" sz="2000" b="1" dirty="0" smtClean="0">
                <a:latin typeface="Century" charset="0"/>
                <a:ea typeface="Century" charset="0"/>
                <a:cs typeface="Century" charset="0"/>
              </a:rPr>
              <a:t>Budgeting</a:t>
            </a:r>
            <a:r>
              <a:rPr lang="en-US" sz="2000" dirty="0" smtClean="0">
                <a:latin typeface="Century" charset="0"/>
                <a:ea typeface="Century" charset="0"/>
                <a:cs typeface="Century" charset="0"/>
              </a:rPr>
              <a:t> </a:t>
            </a:r>
            <a:r>
              <a:rPr lang="mr-IN" sz="2000" dirty="0" smtClean="0">
                <a:latin typeface="Century" charset="0"/>
                <a:ea typeface="Century" charset="0"/>
                <a:cs typeface="Century" charset="0"/>
              </a:rPr>
              <a:t>–</a:t>
            </a:r>
            <a:endParaRPr lang="en-US" sz="2000" dirty="0" smtClean="0">
              <a:latin typeface="Century" charset="0"/>
              <a:ea typeface="Century" charset="0"/>
              <a:cs typeface="Century" charset="0"/>
            </a:endParaRPr>
          </a:p>
          <a:p>
            <a:r>
              <a:rPr lang="en-US" sz="2000" dirty="0" smtClean="0">
                <a:latin typeface="Century" charset="0"/>
                <a:ea typeface="Century" charset="0"/>
                <a:cs typeface="Century" charset="0"/>
              </a:rPr>
              <a:t>Costs are assigned to each activity throughout the project development time line as and when the costs get incurred</a:t>
            </a:r>
          </a:p>
          <a:p>
            <a:endParaRPr lang="en-US" sz="2000" b="1" dirty="0">
              <a:latin typeface="Century" charset="0"/>
              <a:ea typeface="Century" charset="0"/>
              <a:cs typeface="Century" charset="0"/>
            </a:endParaRPr>
          </a:p>
          <a:p>
            <a:pPr marL="0" indent="0">
              <a:buNone/>
            </a:pPr>
            <a:r>
              <a:rPr lang="en-US" sz="2000" b="1" dirty="0" smtClean="0">
                <a:latin typeface="Century" charset="0"/>
                <a:ea typeface="Century" charset="0"/>
                <a:cs typeface="Century" charset="0"/>
              </a:rPr>
              <a:t>Control</a:t>
            </a:r>
            <a:r>
              <a:rPr lang="en-US" sz="2000" dirty="0" smtClean="0">
                <a:latin typeface="Century" charset="0"/>
                <a:ea typeface="Century" charset="0"/>
                <a:cs typeface="Century" charset="0"/>
              </a:rPr>
              <a:t> </a:t>
            </a:r>
            <a:r>
              <a:rPr lang="mr-IN" sz="2000" dirty="0" smtClean="0">
                <a:latin typeface="Century" charset="0"/>
                <a:ea typeface="Century" charset="0"/>
                <a:cs typeface="Century" charset="0"/>
              </a:rPr>
              <a:t>–</a:t>
            </a:r>
            <a:endParaRPr lang="en-US" sz="2000" dirty="0" smtClean="0">
              <a:latin typeface="Century" charset="0"/>
              <a:ea typeface="Century" charset="0"/>
              <a:cs typeface="Century" charset="0"/>
            </a:endParaRPr>
          </a:p>
          <a:p>
            <a:r>
              <a:rPr lang="en-US" sz="2000" dirty="0">
                <a:latin typeface="Century" charset="0"/>
                <a:ea typeface="Century" charset="0"/>
                <a:cs typeface="Century" charset="0"/>
              </a:rPr>
              <a:t>Cost baseline </a:t>
            </a:r>
            <a:r>
              <a:rPr lang="mr-IN" sz="2000" dirty="0">
                <a:latin typeface="Century" charset="0"/>
                <a:ea typeface="Century" charset="0"/>
                <a:cs typeface="Century" charset="0"/>
              </a:rPr>
              <a:t>–</a:t>
            </a:r>
            <a:r>
              <a:rPr lang="en-US" sz="2000" dirty="0">
                <a:latin typeface="Century" charset="0"/>
                <a:ea typeface="Century" charset="0"/>
                <a:cs typeface="Century" charset="0"/>
              </a:rPr>
              <a:t> It is the cost approved for a particular activity that is timed </a:t>
            </a:r>
          </a:p>
          <a:p>
            <a:r>
              <a:rPr lang="en-US" sz="2000" dirty="0">
                <a:latin typeface="Century" charset="0"/>
                <a:ea typeface="Century" charset="0"/>
                <a:cs typeface="Century" charset="0"/>
              </a:rPr>
              <a:t>Cost baseline is often used to </a:t>
            </a:r>
            <a:r>
              <a:rPr lang="en-US" sz="2000" b="1" dirty="0">
                <a:latin typeface="Century" charset="0"/>
                <a:ea typeface="Century" charset="0"/>
                <a:cs typeface="Century" charset="0"/>
              </a:rPr>
              <a:t>monitor the progress of the project </a:t>
            </a:r>
            <a:endParaRPr lang="en-US" sz="2000" b="1" dirty="0" smtClean="0">
              <a:latin typeface="Century" charset="0"/>
              <a:ea typeface="Century" charset="0"/>
              <a:cs typeface="Century" charset="0"/>
            </a:endParaRPr>
          </a:p>
          <a:p>
            <a:r>
              <a:rPr lang="en-US" sz="2000" dirty="0" smtClean="0">
                <a:latin typeface="Century" charset="0"/>
                <a:ea typeface="Century" charset="0"/>
                <a:cs typeface="Century" charset="0"/>
              </a:rPr>
              <a:t>Cost is controlled for each sub task by continuously monitoring the expenditure with regards to the cost baseline</a:t>
            </a:r>
            <a:r>
              <a:rPr lang="en-US" sz="2000" dirty="0">
                <a:latin typeface="Century" charset="0"/>
                <a:ea typeface="Century" charset="0"/>
                <a:cs typeface="Century" charset="0"/>
              </a:rPr>
              <a:t> </a:t>
            </a:r>
            <a:r>
              <a:rPr lang="en-US" sz="2000" dirty="0" smtClean="0">
                <a:latin typeface="Century" charset="0"/>
                <a:ea typeface="Century" charset="0"/>
                <a:cs typeface="Century" charset="0"/>
              </a:rPr>
              <a:t>so that the project does not go out of budget</a:t>
            </a:r>
          </a:p>
        </p:txBody>
      </p:sp>
    </p:spTree>
    <p:extLst>
      <p:ext uri="{BB962C8B-B14F-4D97-AF65-F5344CB8AC3E}">
        <p14:creationId xmlns:p14="http://schemas.microsoft.com/office/powerpoint/2010/main" val="4171614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889144"/>
          </a:xfrm>
        </p:spPr>
        <p:txBody>
          <a:bodyPr>
            <a:normAutofit/>
          </a:bodyPr>
          <a:lstStyle/>
          <a:p>
            <a:pPr algn="ctr"/>
            <a:r>
              <a:rPr lang="en-US" sz="4000" dirty="0" smtClean="0">
                <a:latin typeface="Century" charset="0"/>
                <a:ea typeface="Century" charset="0"/>
                <a:cs typeface="Century" charset="0"/>
              </a:rPr>
              <a:t>Time Management</a:t>
            </a:r>
            <a:endParaRPr lang="en-US" sz="4000" dirty="0">
              <a:latin typeface="Century" charset="0"/>
              <a:ea typeface="Century" charset="0"/>
              <a:cs typeface="Century"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3600" y="1149761"/>
            <a:ext cx="7467600" cy="4114967"/>
          </a:xfrm>
          <a:prstGeom prst="rect">
            <a:avLst/>
          </a:prstGeom>
        </p:spPr>
      </p:pic>
      <p:sp>
        <p:nvSpPr>
          <p:cNvPr id="6" name="TextBox 5"/>
          <p:cNvSpPr txBox="1"/>
          <p:nvPr/>
        </p:nvSpPr>
        <p:spPr>
          <a:xfrm>
            <a:off x="5299363" y="5541651"/>
            <a:ext cx="3304309" cy="369332"/>
          </a:xfrm>
          <a:prstGeom prst="rect">
            <a:avLst/>
          </a:prstGeom>
          <a:noFill/>
        </p:spPr>
        <p:txBody>
          <a:bodyPr wrap="square" rtlCol="0">
            <a:spAutoFit/>
          </a:bodyPr>
          <a:lstStyle/>
          <a:p>
            <a:r>
              <a:rPr lang="en-US" dirty="0" smtClean="0">
                <a:hlinkClick r:id="rId3"/>
              </a:rPr>
              <a:t>Source</a:t>
            </a:r>
            <a:endParaRPr lang="en-US" dirty="0"/>
          </a:p>
        </p:txBody>
      </p:sp>
    </p:spTree>
    <p:extLst>
      <p:ext uri="{BB962C8B-B14F-4D97-AF65-F5344CB8AC3E}">
        <p14:creationId xmlns:p14="http://schemas.microsoft.com/office/powerpoint/2010/main" val="2607861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1054" y="365126"/>
            <a:ext cx="11104418" cy="770948"/>
          </a:xfrm>
        </p:spPr>
        <p:txBody>
          <a:bodyPr>
            <a:normAutofit/>
          </a:bodyPr>
          <a:lstStyle/>
          <a:p>
            <a:r>
              <a:rPr lang="en-US" sz="4000" dirty="0" smtClean="0">
                <a:latin typeface="Century" charset="0"/>
                <a:ea typeface="Century" charset="0"/>
                <a:cs typeface="Century" charset="0"/>
              </a:rPr>
              <a:t>Time Management Techniques</a:t>
            </a:r>
            <a:endParaRPr lang="en-US" sz="4000" dirty="0">
              <a:latin typeface="Century" charset="0"/>
              <a:ea typeface="Century" charset="0"/>
              <a:cs typeface="Century" charset="0"/>
            </a:endParaRPr>
          </a:p>
        </p:txBody>
      </p:sp>
      <p:sp>
        <p:nvSpPr>
          <p:cNvPr id="3" name="Content Placeholder 2"/>
          <p:cNvSpPr>
            <a:spLocks noGrp="1"/>
          </p:cNvSpPr>
          <p:nvPr>
            <p:ph idx="1"/>
          </p:nvPr>
        </p:nvSpPr>
        <p:spPr>
          <a:xfrm>
            <a:off x="471054" y="1136074"/>
            <a:ext cx="11104418" cy="4807527"/>
          </a:xfrm>
        </p:spPr>
        <p:txBody>
          <a:bodyPr>
            <a:normAutofit/>
          </a:bodyPr>
          <a:lstStyle/>
          <a:p>
            <a:endParaRPr lang="en-US" sz="2000" b="1" dirty="0" smtClean="0">
              <a:latin typeface="Century" charset="0"/>
              <a:ea typeface="Century" charset="0"/>
              <a:cs typeface="Century" charset="0"/>
            </a:endParaRPr>
          </a:p>
          <a:p>
            <a:pPr marL="0" indent="0">
              <a:buNone/>
            </a:pPr>
            <a:r>
              <a:rPr lang="en-US" sz="2000" b="1" dirty="0" smtClean="0">
                <a:latin typeface="Century" charset="0"/>
                <a:ea typeface="Century" charset="0"/>
                <a:cs typeface="Century" charset="0"/>
              </a:rPr>
              <a:t>Time -</a:t>
            </a:r>
            <a:r>
              <a:rPr lang="en-US" sz="2000" dirty="0" smtClean="0">
                <a:latin typeface="Century" charset="0"/>
                <a:ea typeface="Century" charset="0"/>
                <a:cs typeface="Century" charset="0"/>
              </a:rPr>
              <a:t> It is the total time taken to deliver the project to client</a:t>
            </a:r>
          </a:p>
          <a:p>
            <a:pPr marL="0" indent="0">
              <a:buNone/>
            </a:pPr>
            <a:endParaRPr lang="en-US" sz="2000" dirty="0" smtClean="0">
              <a:latin typeface="Century" charset="0"/>
              <a:ea typeface="Century" charset="0"/>
              <a:cs typeface="Century" charset="0"/>
            </a:endParaRPr>
          </a:p>
          <a:p>
            <a:r>
              <a:rPr lang="en-US" sz="2000" dirty="0" smtClean="0">
                <a:latin typeface="Century" charset="0"/>
                <a:ea typeface="Century" charset="0"/>
                <a:cs typeface="Century" charset="0"/>
              </a:rPr>
              <a:t>Managing schedules in project development is important to deliver products on time</a:t>
            </a:r>
          </a:p>
          <a:p>
            <a:endParaRPr lang="en-US" sz="2000" dirty="0" smtClean="0">
              <a:latin typeface="Century" charset="0"/>
              <a:ea typeface="Century" charset="0"/>
              <a:cs typeface="Century" charset="0"/>
            </a:endParaRPr>
          </a:p>
          <a:p>
            <a:r>
              <a:rPr lang="en-US" sz="2000" dirty="0" smtClean="0">
                <a:latin typeface="Century" charset="0"/>
                <a:ea typeface="Century" charset="0"/>
                <a:cs typeface="Century" charset="0"/>
              </a:rPr>
              <a:t>Delivering products on time will </a:t>
            </a:r>
          </a:p>
          <a:p>
            <a:pPr lvl="1"/>
            <a:r>
              <a:rPr lang="en-US" sz="2000" dirty="0">
                <a:latin typeface="Century" charset="0"/>
                <a:ea typeface="Century" charset="0"/>
                <a:cs typeface="Century" charset="0"/>
              </a:rPr>
              <a:t>I</a:t>
            </a:r>
            <a:r>
              <a:rPr lang="en-US" sz="2000" dirty="0" smtClean="0">
                <a:latin typeface="Century" charset="0"/>
                <a:ea typeface="Century" charset="0"/>
                <a:cs typeface="Century" charset="0"/>
              </a:rPr>
              <a:t>ncrease the </a:t>
            </a:r>
            <a:r>
              <a:rPr lang="en-US" sz="2000" b="1" dirty="0" smtClean="0">
                <a:latin typeface="Century" charset="0"/>
                <a:ea typeface="Century" charset="0"/>
                <a:cs typeface="Century" charset="0"/>
              </a:rPr>
              <a:t>bond and trust </a:t>
            </a:r>
            <a:r>
              <a:rPr lang="en-US" sz="2000" dirty="0" smtClean="0">
                <a:latin typeface="Century" charset="0"/>
                <a:ea typeface="Century" charset="0"/>
                <a:cs typeface="Century" charset="0"/>
              </a:rPr>
              <a:t>between clients and the organization</a:t>
            </a:r>
          </a:p>
          <a:p>
            <a:pPr lvl="1"/>
            <a:r>
              <a:rPr lang="en-US" sz="2000" b="1" dirty="0" smtClean="0">
                <a:latin typeface="Century" charset="0"/>
                <a:ea typeface="Century" charset="0"/>
                <a:cs typeface="Century" charset="0"/>
              </a:rPr>
              <a:t>Builds reputation of the organization </a:t>
            </a:r>
            <a:r>
              <a:rPr lang="en-US" sz="2000" dirty="0" smtClean="0">
                <a:latin typeface="Century" charset="0"/>
                <a:ea typeface="Century" charset="0"/>
                <a:cs typeface="Century" charset="0"/>
              </a:rPr>
              <a:t>that will attract more clients to the organization</a:t>
            </a:r>
          </a:p>
          <a:p>
            <a:pPr lvl="1"/>
            <a:endParaRPr lang="en-US" sz="2000" dirty="0">
              <a:latin typeface="Century" charset="0"/>
              <a:ea typeface="Century" charset="0"/>
              <a:cs typeface="Century" charset="0"/>
            </a:endParaRPr>
          </a:p>
          <a:p>
            <a:r>
              <a:rPr lang="en-US" sz="2000" dirty="0" smtClean="0">
                <a:latin typeface="Century" charset="0"/>
                <a:ea typeface="Century" charset="0"/>
                <a:cs typeface="Century" charset="0"/>
              </a:rPr>
              <a:t>Throughout the product development process there might be some </a:t>
            </a:r>
            <a:r>
              <a:rPr lang="en-US" sz="2000" b="1" dirty="0" smtClean="0">
                <a:latin typeface="Century" charset="0"/>
                <a:ea typeface="Century" charset="0"/>
                <a:cs typeface="Century" charset="0"/>
              </a:rPr>
              <a:t>unexpected</a:t>
            </a:r>
            <a:r>
              <a:rPr lang="en-US" sz="2000" dirty="0" smtClean="0">
                <a:latin typeface="Century" charset="0"/>
                <a:ea typeface="Century" charset="0"/>
                <a:cs typeface="Century" charset="0"/>
              </a:rPr>
              <a:t> situations that might arise that might affect the schedule of the project.</a:t>
            </a:r>
            <a:endParaRPr lang="en-US" sz="2000" dirty="0">
              <a:latin typeface="Century" charset="0"/>
              <a:ea typeface="Century" charset="0"/>
              <a:cs typeface="Century" charset="0"/>
            </a:endParaRPr>
          </a:p>
          <a:p>
            <a:pPr lvl="1"/>
            <a:r>
              <a:rPr lang="en-US" sz="2000" dirty="0" smtClean="0">
                <a:latin typeface="Century" charset="0"/>
                <a:ea typeface="Century" charset="0"/>
                <a:cs typeface="Century" charset="0"/>
              </a:rPr>
              <a:t>Hence, in situations like this it is important for the manager to always have a </a:t>
            </a:r>
            <a:r>
              <a:rPr lang="en-US" sz="2000" b="1" dirty="0" smtClean="0">
                <a:latin typeface="Century" charset="0"/>
                <a:ea typeface="Century" charset="0"/>
                <a:cs typeface="Century" charset="0"/>
              </a:rPr>
              <a:t>contingency</a:t>
            </a:r>
            <a:r>
              <a:rPr lang="en-US" sz="2000" dirty="0" smtClean="0">
                <a:latin typeface="Century" charset="0"/>
                <a:ea typeface="Century" charset="0"/>
                <a:cs typeface="Century" charset="0"/>
              </a:rPr>
              <a:t> plan.</a:t>
            </a:r>
          </a:p>
          <a:p>
            <a:pPr lvl="1"/>
            <a:endParaRPr lang="en-US" sz="2000" dirty="0">
              <a:latin typeface="Century" charset="0"/>
              <a:ea typeface="Century" charset="0"/>
              <a:cs typeface="Century" charset="0"/>
            </a:endParaRPr>
          </a:p>
          <a:p>
            <a:endParaRPr lang="en-US" sz="2000" dirty="0" smtClean="0">
              <a:latin typeface="Century" charset="0"/>
              <a:ea typeface="Century" charset="0"/>
              <a:cs typeface="Century" charset="0"/>
            </a:endParaRPr>
          </a:p>
          <a:p>
            <a:pPr lvl="1"/>
            <a:endParaRPr lang="en-US" sz="2000" dirty="0">
              <a:latin typeface="Century" charset="0"/>
              <a:ea typeface="Century" charset="0"/>
              <a:cs typeface="Century" charset="0"/>
            </a:endParaRPr>
          </a:p>
          <a:p>
            <a:pPr lvl="1"/>
            <a:endParaRPr lang="en-US" sz="2000" dirty="0" smtClean="0">
              <a:latin typeface="Century" charset="0"/>
              <a:ea typeface="Century" charset="0"/>
              <a:cs typeface="Century" charset="0"/>
            </a:endParaRPr>
          </a:p>
          <a:p>
            <a:endParaRPr lang="en-US" sz="2000" dirty="0" smtClean="0">
              <a:latin typeface="Century" charset="0"/>
              <a:ea typeface="Century" charset="0"/>
              <a:cs typeface="Century" charset="0"/>
            </a:endParaRPr>
          </a:p>
          <a:p>
            <a:endParaRPr lang="en-US" sz="2000" dirty="0" smtClean="0">
              <a:latin typeface="Century" charset="0"/>
              <a:ea typeface="Century" charset="0"/>
              <a:cs typeface="Century" charset="0"/>
            </a:endParaRPr>
          </a:p>
          <a:p>
            <a:pPr marL="457200" lvl="1" indent="0">
              <a:buNone/>
            </a:pPr>
            <a:endParaRPr lang="en-US" sz="2000" dirty="0" smtClean="0">
              <a:latin typeface="Century" charset="0"/>
              <a:ea typeface="Century" charset="0"/>
              <a:cs typeface="Century" charset="0"/>
            </a:endParaRPr>
          </a:p>
          <a:p>
            <a:pPr marL="0" indent="0">
              <a:buNone/>
            </a:pPr>
            <a:endParaRPr lang="en-US" sz="2000" dirty="0" smtClean="0">
              <a:latin typeface="Century" charset="0"/>
              <a:ea typeface="Century" charset="0"/>
              <a:cs typeface="Century" charset="0"/>
            </a:endParaRPr>
          </a:p>
          <a:p>
            <a:pPr marL="0" indent="0">
              <a:buNone/>
            </a:pPr>
            <a:endParaRPr lang="en-US" sz="2000" dirty="0" smtClean="0">
              <a:latin typeface="Century" charset="0"/>
              <a:ea typeface="Century" charset="0"/>
              <a:cs typeface="Century" charset="0"/>
            </a:endParaRPr>
          </a:p>
          <a:p>
            <a:endParaRPr lang="en-US" sz="2000" dirty="0">
              <a:latin typeface="Century" charset="0"/>
              <a:ea typeface="Century" charset="0"/>
              <a:cs typeface="Century" charset="0"/>
            </a:endParaRPr>
          </a:p>
        </p:txBody>
      </p:sp>
    </p:spTree>
    <p:extLst>
      <p:ext uri="{BB962C8B-B14F-4D97-AF65-F5344CB8AC3E}">
        <p14:creationId xmlns:p14="http://schemas.microsoft.com/office/powerpoint/2010/main" val="136579221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latin typeface="Century" charset="0"/>
                <a:ea typeface="Century" charset="0"/>
                <a:cs typeface="Century" charset="0"/>
              </a:rPr>
              <a:t>Time Management Techniques</a:t>
            </a:r>
            <a:br>
              <a:rPr lang="en-US" sz="4000" dirty="0">
                <a:latin typeface="Century" charset="0"/>
                <a:ea typeface="Century" charset="0"/>
                <a:cs typeface="Century" charset="0"/>
              </a:rPr>
            </a:br>
            <a:endParaRPr lang="en-US" sz="4000" dirty="0"/>
          </a:p>
        </p:txBody>
      </p:sp>
      <p:sp>
        <p:nvSpPr>
          <p:cNvPr id="3" name="Content Placeholder 2"/>
          <p:cNvSpPr>
            <a:spLocks noGrp="1"/>
          </p:cNvSpPr>
          <p:nvPr>
            <p:ph idx="1"/>
          </p:nvPr>
        </p:nvSpPr>
        <p:spPr>
          <a:xfrm>
            <a:off x="838200" y="1163783"/>
            <a:ext cx="11049000" cy="4779818"/>
          </a:xfrm>
        </p:spPr>
        <p:txBody>
          <a:bodyPr>
            <a:normAutofit/>
          </a:bodyPr>
          <a:lstStyle/>
          <a:p>
            <a:pPr marL="0" indent="0">
              <a:buNone/>
            </a:pPr>
            <a:endParaRPr lang="en-US" sz="2000" dirty="0" smtClean="0">
              <a:latin typeface="Century" charset="0"/>
              <a:ea typeface="Century" charset="0"/>
              <a:cs typeface="Century" charset="0"/>
            </a:endParaRPr>
          </a:p>
          <a:p>
            <a:pPr marL="0" indent="0">
              <a:buNone/>
            </a:pPr>
            <a:r>
              <a:rPr lang="en-US" sz="2000" dirty="0" smtClean="0">
                <a:latin typeface="Century" charset="0"/>
                <a:ea typeface="Century" charset="0"/>
                <a:cs typeface="Century" charset="0"/>
              </a:rPr>
              <a:t>Each project manager has some shortcomings with respect to manage schedules. Some of the areas a manager should look into are</a:t>
            </a:r>
          </a:p>
          <a:p>
            <a:pPr lvl="1"/>
            <a:endParaRPr lang="en-US" sz="2000" dirty="0" smtClean="0">
              <a:latin typeface="Century" charset="0"/>
              <a:ea typeface="Century" charset="0"/>
              <a:cs typeface="Century" charset="0"/>
            </a:endParaRPr>
          </a:p>
          <a:p>
            <a:pPr lvl="1"/>
            <a:r>
              <a:rPr lang="en-US" sz="2000" dirty="0" smtClean="0">
                <a:latin typeface="Century" charset="0"/>
                <a:ea typeface="Century" charset="0"/>
                <a:cs typeface="Century" charset="0"/>
              </a:rPr>
              <a:t>Assigning tasks to team members</a:t>
            </a:r>
          </a:p>
          <a:p>
            <a:pPr lvl="1"/>
            <a:r>
              <a:rPr lang="en-US" sz="2000" dirty="0" smtClean="0">
                <a:latin typeface="Century" charset="0"/>
                <a:ea typeface="Century" charset="0"/>
                <a:cs typeface="Century" charset="0"/>
              </a:rPr>
              <a:t>Taking decisions on feet</a:t>
            </a:r>
          </a:p>
          <a:p>
            <a:pPr lvl="1"/>
            <a:r>
              <a:rPr lang="en-US" sz="2000" dirty="0" smtClean="0">
                <a:latin typeface="Century" charset="0"/>
                <a:ea typeface="Century" charset="0"/>
                <a:cs typeface="Century" charset="0"/>
              </a:rPr>
              <a:t>Choosing appropriate meetings to attend</a:t>
            </a:r>
          </a:p>
          <a:p>
            <a:pPr lvl="1"/>
            <a:r>
              <a:rPr lang="en-US" sz="2000" dirty="0" smtClean="0">
                <a:latin typeface="Century" charset="0"/>
                <a:ea typeface="Century" charset="0"/>
                <a:cs typeface="Century" charset="0"/>
              </a:rPr>
              <a:t>Learning to prioritize tasks </a:t>
            </a:r>
          </a:p>
          <a:p>
            <a:pPr lvl="1"/>
            <a:r>
              <a:rPr lang="en-US" sz="2000" dirty="0" smtClean="0">
                <a:latin typeface="Century" charset="0"/>
                <a:ea typeface="Century" charset="0"/>
                <a:cs typeface="Century" charset="0"/>
              </a:rPr>
              <a:t>Trying to satisfy everyone by providing help</a:t>
            </a:r>
          </a:p>
          <a:p>
            <a:pPr lvl="1"/>
            <a:r>
              <a:rPr lang="en-US" sz="2000" dirty="0" smtClean="0">
                <a:latin typeface="Century" charset="0"/>
                <a:ea typeface="Century" charset="0"/>
                <a:cs typeface="Century" charset="0"/>
              </a:rPr>
              <a:t>Learning to avoid unwanted travels</a:t>
            </a:r>
          </a:p>
          <a:p>
            <a:pPr lvl="1"/>
            <a:r>
              <a:rPr lang="en-US" sz="2000" dirty="0" smtClean="0">
                <a:latin typeface="Century" charset="0"/>
                <a:ea typeface="Century" charset="0"/>
                <a:cs typeface="Century" charset="0"/>
              </a:rPr>
              <a:t>Slacking</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02782" y="2382358"/>
            <a:ext cx="2951018" cy="2869573"/>
          </a:xfrm>
          <a:prstGeom prst="rect">
            <a:avLst/>
          </a:prstGeom>
        </p:spPr>
      </p:pic>
      <p:sp>
        <p:nvSpPr>
          <p:cNvPr id="5" name="Content Placeholder 2"/>
          <p:cNvSpPr txBox="1">
            <a:spLocks/>
          </p:cNvSpPr>
          <p:nvPr/>
        </p:nvSpPr>
        <p:spPr>
          <a:xfrm>
            <a:off x="9199418" y="5397404"/>
            <a:ext cx="1177637" cy="43641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FontTx/>
              <a:buNone/>
            </a:pPr>
            <a:r>
              <a:rPr lang="en-US" sz="1800" dirty="0" smtClean="0">
                <a:hlinkClick r:id="rId3"/>
              </a:rPr>
              <a:t>Source</a:t>
            </a:r>
            <a:endParaRPr lang="en-US" sz="1800" dirty="0"/>
          </a:p>
        </p:txBody>
      </p:sp>
    </p:spTree>
    <p:extLst>
      <p:ext uri="{BB962C8B-B14F-4D97-AF65-F5344CB8AC3E}">
        <p14:creationId xmlns:p14="http://schemas.microsoft.com/office/powerpoint/2010/main" val="3087271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latin typeface="Century" charset="0"/>
                <a:ea typeface="Century" charset="0"/>
                <a:cs typeface="Century" charset="0"/>
              </a:rPr>
              <a:t>Cost &amp; Time Estimation Tools</a:t>
            </a:r>
            <a:endParaRPr lang="en-US" sz="4000" dirty="0">
              <a:latin typeface="Century" charset="0"/>
              <a:ea typeface="Century" charset="0"/>
              <a:cs typeface="Century" charset="0"/>
            </a:endParaRPr>
          </a:p>
        </p:txBody>
      </p:sp>
      <p:sp>
        <p:nvSpPr>
          <p:cNvPr id="3" name="Content Placeholder 2"/>
          <p:cNvSpPr>
            <a:spLocks noGrp="1"/>
          </p:cNvSpPr>
          <p:nvPr>
            <p:ph idx="1"/>
          </p:nvPr>
        </p:nvSpPr>
        <p:spPr>
          <a:xfrm>
            <a:off x="838200" y="1496291"/>
            <a:ext cx="10515600" cy="4447310"/>
          </a:xfrm>
        </p:spPr>
        <p:txBody>
          <a:bodyPr>
            <a:normAutofit/>
          </a:bodyPr>
          <a:lstStyle/>
          <a:p>
            <a:pPr marL="0" indent="0">
              <a:buNone/>
            </a:pPr>
            <a:r>
              <a:rPr lang="en-US" sz="2000" dirty="0" smtClean="0">
                <a:latin typeface="Century" charset="0"/>
                <a:ea typeface="Century" charset="0"/>
                <a:cs typeface="Century" charset="0"/>
              </a:rPr>
              <a:t>Some </a:t>
            </a:r>
            <a:r>
              <a:rPr lang="en-US" sz="2000" dirty="0">
                <a:latin typeface="Century" charset="0"/>
                <a:ea typeface="Century" charset="0"/>
                <a:cs typeface="Century" charset="0"/>
              </a:rPr>
              <a:t>of the estimating tools and techniques </a:t>
            </a:r>
            <a:r>
              <a:rPr lang="en-US" sz="2000" dirty="0" smtClean="0">
                <a:latin typeface="Century" charset="0"/>
                <a:ea typeface="Century" charset="0"/>
                <a:cs typeface="Century" charset="0"/>
              </a:rPr>
              <a:t>are</a:t>
            </a:r>
          </a:p>
          <a:p>
            <a:endParaRPr lang="en-US" sz="2000" b="1" dirty="0" smtClean="0">
              <a:latin typeface="Century" charset="0"/>
              <a:ea typeface="Century" charset="0"/>
              <a:cs typeface="Century" charset="0"/>
            </a:endParaRPr>
          </a:p>
          <a:p>
            <a:r>
              <a:rPr lang="en-US" sz="2000" b="1" dirty="0" smtClean="0">
                <a:latin typeface="Century" charset="0"/>
                <a:ea typeface="Century" charset="0"/>
                <a:cs typeface="Century" charset="0"/>
              </a:rPr>
              <a:t>Top-Down Estimation </a:t>
            </a:r>
            <a:r>
              <a:rPr lang="mr-IN" sz="2000" dirty="0" smtClean="0">
                <a:latin typeface="Century" charset="0"/>
                <a:ea typeface="Century" charset="0"/>
                <a:cs typeface="Century" charset="0"/>
              </a:rPr>
              <a:t>–</a:t>
            </a:r>
            <a:endParaRPr lang="en-US" sz="2000" dirty="0" smtClean="0">
              <a:latin typeface="Century" charset="0"/>
              <a:ea typeface="Century" charset="0"/>
              <a:cs typeface="Century" charset="0"/>
            </a:endParaRPr>
          </a:p>
          <a:p>
            <a:pPr lvl="1"/>
            <a:r>
              <a:rPr lang="en-US" sz="2000" dirty="0" smtClean="0">
                <a:latin typeface="Century" charset="0"/>
                <a:ea typeface="Century" charset="0"/>
                <a:cs typeface="Century" charset="0"/>
              </a:rPr>
              <a:t>Cost estimates are done with previously completed projects and an expert judgement is made to take decisions on the cost estimate</a:t>
            </a:r>
          </a:p>
          <a:p>
            <a:pPr lvl="1"/>
            <a:r>
              <a:rPr lang="en-US" sz="2000" dirty="0" smtClean="0">
                <a:latin typeface="Century" charset="0"/>
                <a:ea typeface="Century" charset="0"/>
                <a:cs typeface="Century" charset="0"/>
              </a:rPr>
              <a:t>Not accurate enough</a:t>
            </a:r>
          </a:p>
          <a:p>
            <a:pPr lvl="1"/>
            <a:endParaRPr lang="en-US" sz="2000" dirty="0" smtClean="0">
              <a:latin typeface="Century" charset="0"/>
              <a:ea typeface="Century" charset="0"/>
              <a:cs typeface="Century" charset="0"/>
            </a:endParaRPr>
          </a:p>
          <a:p>
            <a:r>
              <a:rPr lang="en-US" sz="2000" b="1" dirty="0" smtClean="0">
                <a:latin typeface="Century" charset="0"/>
                <a:ea typeface="Century" charset="0"/>
                <a:cs typeface="Century" charset="0"/>
              </a:rPr>
              <a:t>Parametric Estimation </a:t>
            </a:r>
            <a:r>
              <a:rPr lang="mr-IN" sz="2000" dirty="0" smtClean="0">
                <a:latin typeface="Century" charset="0"/>
                <a:ea typeface="Century" charset="0"/>
                <a:cs typeface="Century" charset="0"/>
              </a:rPr>
              <a:t>–</a:t>
            </a:r>
            <a:r>
              <a:rPr lang="en-US" sz="2000" dirty="0" smtClean="0">
                <a:latin typeface="Century" charset="0"/>
                <a:ea typeface="Century" charset="0"/>
                <a:cs typeface="Century" charset="0"/>
              </a:rPr>
              <a:t> </a:t>
            </a:r>
          </a:p>
          <a:p>
            <a:pPr lvl="1"/>
            <a:r>
              <a:rPr lang="en-US" sz="2000" dirty="0" smtClean="0">
                <a:latin typeface="Century" charset="0"/>
                <a:ea typeface="Century" charset="0"/>
                <a:cs typeface="Century" charset="0"/>
              </a:rPr>
              <a:t>Cost estimates are done using both historical data as well as statistical data</a:t>
            </a:r>
          </a:p>
          <a:p>
            <a:pPr lvl="1"/>
            <a:r>
              <a:rPr lang="en-US" sz="2000" dirty="0" smtClean="0">
                <a:latin typeface="Century" charset="0"/>
                <a:ea typeface="Century" charset="0"/>
                <a:cs typeface="Century" charset="0"/>
              </a:rPr>
              <a:t>Ex: Total cost for a particular material used in previous project is analyzed along with the total amount used</a:t>
            </a:r>
          </a:p>
          <a:p>
            <a:pPr lvl="1"/>
            <a:r>
              <a:rPr lang="en-US" sz="2000" dirty="0" smtClean="0">
                <a:latin typeface="Century" charset="0"/>
                <a:ea typeface="Century" charset="0"/>
                <a:cs typeface="Century" charset="0"/>
              </a:rPr>
              <a:t>Analyzed results are used for the current project </a:t>
            </a:r>
            <a:endParaRPr lang="en-US" sz="2000" dirty="0">
              <a:latin typeface="Century" charset="0"/>
              <a:ea typeface="Century" charset="0"/>
              <a:cs typeface="Century" charset="0"/>
            </a:endParaRPr>
          </a:p>
          <a:p>
            <a:endParaRPr lang="en-US" sz="2000" dirty="0">
              <a:latin typeface="Century" charset="0"/>
              <a:ea typeface="Century" charset="0"/>
              <a:cs typeface="Century" charset="0"/>
            </a:endParaRPr>
          </a:p>
          <a:p>
            <a:endParaRPr lang="en-US" sz="2000" dirty="0">
              <a:latin typeface="Century" charset="0"/>
              <a:ea typeface="Century" charset="0"/>
              <a:cs typeface="Century" charset="0"/>
            </a:endParaRPr>
          </a:p>
          <a:p>
            <a:endParaRPr lang="en-US" sz="2000" dirty="0"/>
          </a:p>
        </p:txBody>
      </p:sp>
    </p:spTree>
    <p:extLst>
      <p:ext uri="{BB962C8B-B14F-4D97-AF65-F5344CB8AC3E}">
        <p14:creationId xmlns:p14="http://schemas.microsoft.com/office/powerpoint/2010/main" val="15708064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673966"/>
          </a:xfrm>
        </p:spPr>
        <p:txBody>
          <a:bodyPr>
            <a:normAutofit/>
          </a:bodyPr>
          <a:lstStyle/>
          <a:p>
            <a:r>
              <a:rPr lang="en-US" sz="4000" dirty="0">
                <a:latin typeface="Century" charset="0"/>
                <a:ea typeface="Century" charset="0"/>
                <a:cs typeface="Century" charset="0"/>
              </a:rPr>
              <a:t>Cost &amp; Time Estimation Tools</a:t>
            </a:r>
          </a:p>
        </p:txBody>
      </p:sp>
      <p:sp>
        <p:nvSpPr>
          <p:cNvPr id="3" name="Content Placeholder 2"/>
          <p:cNvSpPr>
            <a:spLocks noGrp="1"/>
          </p:cNvSpPr>
          <p:nvPr>
            <p:ph idx="1"/>
          </p:nvPr>
        </p:nvSpPr>
        <p:spPr>
          <a:xfrm>
            <a:off x="838200" y="1039093"/>
            <a:ext cx="10515600" cy="4904508"/>
          </a:xfrm>
        </p:spPr>
        <p:txBody>
          <a:bodyPr>
            <a:normAutofit/>
          </a:bodyPr>
          <a:lstStyle/>
          <a:p>
            <a:r>
              <a:rPr lang="en-US" sz="2000" b="1" dirty="0">
                <a:latin typeface="Century" charset="0"/>
                <a:ea typeface="Century" charset="0"/>
                <a:cs typeface="Century" charset="0"/>
              </a:rPr>
              <a:t>Three point </a:t>
            </a:r>
            <a:r>
              <a:rPr lang="en-US" sz="2000" b="1" dirty="0" smtClean="0">
                <a:latin typeface="Century" charset="0"/>
                <a:ea typeface="Century" charset="0"/>
                <a:cs typeface="Century" charset="0"/>
              </a:rPr>
              <a:t>estimates </a:t>
            </a:r>
            <a:r>
              <a:rPr lang="mr-IN" sz="2000" dirty="0" smtClean="0">
                <a:latin typeface="Century" charset="0"/>
                <a:ea typeface="Century" charset="0"/>
                <a:cs typeface="Century" charset="0"/>
              </a:rPr>
              <a:t>–</a:t>
            </a:r>
            <a:endParaRPr lang="en-US" sz="2000" dirty="0" smtClean="0">
              <a:latin typeface="Century" charset="0"/>
              <a:ea typeface="Century" charset="0"/>
              <a:cs typeface="Century" charset="0"/>
            </a:endParaRPr>
          </a:p>
          <a:p>
            <a:pPr lvl="1"/>
            <a:r>
              <a:rPr lang="en-US" sz="2000" dirty="0" smtClean="0">
                <a:latin typeface="Century" charset="0"/>
                <a:ea typeface="Century" charset="0"/>
                <a:cs typeface="Century" charset="0"/>
              </a:rPr>
              <a:t>Three cost estimates are done and an average between all three of them is made</a:t>
            </a:r>
          </a:p>
          <a:p>
            <a:pPr lvl="1"/>
            <a:r>
              <a:rPr lang="en-US" sz="2000" dirty="0" smtClean="0">
                <a:latin typeface="Century" charset="0"/>
                <a:ea typeface="Century" charset="0"/>
                <a:cs typeface="Century" charset="0"/>
              </a:rPr>
              <a:t> Usually the three cost estimates include a </a:t>
            </a:r>
            <a:r>
              <a:rPr lang="en-US" sz="2000" b="1" dirty="0" smtClean="0">
                <a:latin typeface="Century" charset="0"/>
                <a:ea typeface="Century" charset="0"/>
                <a:cs typeface="Century" charset="0"/>
              </a:rPr>
              <a:t>normal case, worst case and an best case scenario</a:t>
            </a:r>
            <a:r>
              <a:rPr lang="en-US" sz="2000" dirty="0" smtClean="0">
                <a:latin typeface="Century" charset="0"/>
                <a:ea typeface="Century" charset="0"/>
                <a:cs typeface="Century" charset="0"/>
              </a:rPr>
              <a:t>.</a:t>
            </a:r>
          </a:p>
          <a:p>
            <a:pPr lvl="1"/>
            <a:endParaRPr lang="en-US" sz="2000" dirty="0">
              <a:latin typeface="Century" charset="0"/>
              <a:ea typeface="Century" charset="0"/>
              <a:cs typeface="Century" charset="0"/>
            </a:endParaRPr>
          </a:p>
          <a:p>
            <a:r>
              <a:rPr lang="en-US" sz="2000" b="1" dirty="0">
                <a:latin typeface="Century" charset="0"/>
                <a:ea typeface="Century" charset="0"/>
                <a:cs typeface="Century" charset="0"/>
              </a:rPr>
              <a:t>Bottom-Up </a:t>
            </a:r>
            <a:r>
              <a:rPr lang="en-US" sz="2000" b="1" dirty="0" smtClean="0">
                <a:latin typeface="Century" charset="0"/>
                <a:ea typeface="Century" charset="0"/>
                <a:cs typeface="Century" charset="0"/>
              </a:rPr>
              <a:t>Estimation </a:t>
            </a:r>
            <a:r>
              <a:rPr lang="mr-IN" sz="2000" dirty="0" smtClean="0">
                <a:latin typeface="Century" charset="0"/>
                <a:ea typeface="Century" charset="0"/>
                <a:cs typeface="Century" charset="0"/>
              </a:rPr>
              <a:t>–</a:t>
            </a:r>
            <a:endParaRPr lang="en-US" sz="2000" dirty="0" smtClean="0">
              <a:latin typeface="Century" charset="0"/>
              <a:ea typeface="Century" charset="0"/>
              <a:cs typeface="Century" charset="0"/>
            </a:endParaRPr>
          </a:p>
          <a:p>
            <a:pPr lvl="1"/>
            <a:r>
              <a:rPr lang="en-US" sz="2000" dirty="0" smtClean="0">
                <a:latin typeface="Century" charset="0"/>
                <a:ea typeface="Century" charset="0"/>
                <a:cs typeface="Century" charset="0"/>
              </a:rPr>
              <a:t>Deals with </a:t>
            </a:r>
            <a:r>
              <a:rPr lang="en-US" sz="2000" b="1" dirty="0" smtClean="0">
                <a:latin typeface="Century" charset="0"/>
                <a:ea typeface="Century" charset="0"/>
                <a:cs typeface="Century" charset="0"/>
              </a:rPr>
              <a:t>work breakdown structure</a:t>
            </a:r>
            <a:r>
              <a:rPr lang="en-US" sz="2000" dirty="0" smtClean="0">
                <a:latin typeface="Century" charset="0"/>
                <a:ea typeface="Century" charset="0"/>
                <a:cs typeface="Century" charset="0"/>
              </a:rPr>
              <a:t> and cost estimates are done for each breakdown structure with greater level of detail </a:t>
            </a:r>
          </a:p>
          <a:p>
            <a:pPr lvl="1"/>
            <a:r>
              <a:rPr lang="en-US" sz="2000" dirty="0" smtClean="0">
                <a:latin typeface="Century" charset="0"/>
                <a:ea typeface="Century" charset="0"/>
                <a:cs typeface="Century" charset="0"/>
              </a:rPr>
              <a:t>Cost estimates per breakdown structure is summed up to get the </a:t>
            </a:r>
            <a:r>
              <a:rPr lang="en-US" sz="2000" b="1" dirty="0" smtClean="0">
                <a:latin typeface="Century" charset="0"/>
                <a:ea typeface="Century" charset="0"/>
                <a:cs typeface="Century" charset="0"/>
              </a:rPr>
              <a:t>final budget cost estimate</a:t>
            </a:r>
          </a:p>
          <a:p>
            <a:pPr lvl="1"/>
            <a:r>
              <a:rPr lang="en-US" sz="2000" dirty="0" smtClean="0">
                <a:latin typeface="Century" charset="0"/>
                <a:ea typeface="Century" charset="0"/>
                <a:cs typeface="Century" charset="0"/>
              </a:rPr>
              <a:t>Expensive approach yet accurate</a:t>
            </a:r>
          </a:p>
          <a:p>
            <a:pPr lvl="1"/>
            <a:endParaRPr lang="en-US" sz="2000" dirty="0">
              <a:latin typeface="Century" charset="0"/>
              <a:ea typeface="Century" charset="0"/>
              <a:cs typeface="Century" charset="0"/>
            </a:endParaRPr>
          </a:p>
          <a:p>
            <a:pPr marL="0" indent="0">
              <a:buNone/>
            </a:pPr>
            <a:r>
              <a:rPr lang="en-US" sz="2000" dirty="0" smtClean="0">
                <a:latin typeface="Century" charset="0"/>
                <a:ea typeface="Century" charset="0"/>
                <a:cs typeface="Century" charset="0"/>
              </a:rPr>
              <a:t>Top-Down is the least accurate and the Bottom-Up is the most accurate.</a:t>
            </a:r>
            <a:endParaRPr lang="en-US" sz="2000" dirty="0">
              <a:latin typeface="Century" charset="0"/>
              <a:ea typeface="Century" charset="0"/>
              <a:cs typeface="Century" charset="0"/>
            </a:endParaRPr>
          </a:p>
          <a:p>
            <a:endParaRPr lang="en-US" sz="2000" dirty="0"/>
          </a:p>
        </p:txBody>
      </p:sp>
    </p:spTree>
    <p:extLst>
      <p:ext uri="{BB962C8B-B14F-4D97-AF65-F5344CB8AC3E}">
        <p14:creationId xmlns:p14="http://schemas.microsoft.com/office/powerpoint/2010/main" val="11645367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60418" y="554184"/>
            <a:ext cx="8305802" cy="4613564"/>
          </a:xfrm>
        </p:spPr>
      </p:pic>
      <p:sp>
        <p:nvSpPr>
          <p:cNvPr id="6" name="TextBox 5"/>
          <p:cNvSpPr txBox="1"/>
          <p:nvPr/>
        </p:nvSpPr>
        <p:spPr>
          <a:xfrm>
            <a:off x="5708073" y="5444837"/>
            <a:ext cx="1870364" cy="369332"/>
          </a:xfrm>
          <a:prstGeom prst="rect">
            <a:avLst/>
          </a:prstGeom>
          <a:noFill/>
        </p:spPr>
        <p:txBody>
          <a:bodyPr wrap="square" rtlCol="0">
            <a:spAutoFit/>
          </a:bodyPr>
          <a:lstStyle/>
          <a:p>
            <a:r>
              <a:rPr lang="en-US" smtClean="0">
                <a:hlinkClick r:id="rId3"/>
              </a:rPr>
              <a:t>Source</a:t>
            </a:r>
            <a:endParaRPr lang="en-US"/>
          </a:p>
        </p:txBody>
      </p:sp>
    </p:spTree>
    <p:extLst>
      <p:ext uri="{BB962C8B-B14F-4D97-AF65-F5344CB8AC3E}">
        <p14:creationId xmlns:p14="http://schemas.microsoft.com/office/powerpoint/2010/main" val="1639008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83672" y="657051"/>
            <a:ext cx="5223163" cy="4589973"/>
          </a:xfrm>
        </p:spPr>
        <p:txBody>
          <a:bodyPr>
            <a:noAutofit/>
          </a:bodyPr>
          <a:lstStyle/>
          <a:p>
            <a:pPr marL="0" indent="0">
              <a:buNone/>
            </a:pPr>
            <a:endParaRPr lang="en-US" sz="2000" dirty="0" smtClean="0">
              <a:latin typeface="Century" charset="0"/>
              <a:ea typeface="Century" charset="0"/>
              <a:cs typeface="Century" charset="0"/>
            </a:endParaRPr>
          </a:p>
          <a:p>
            <a:pPr marL="0" indent="0">
              <a:buNone/>
            </a:pPr>
            <a:r>
              <a:rPr lang="en-US" sz="2000" dirty="0" smtClean="0">
                <a:latin typeface="Century" charset="0"/>
                <a:ea typeface="Century" charset="0"/>
                <a:cs typeface="Century" charset="0"/>
              </a:rPr>
              <a:t>CASE STUDY I</a:t>
            </a:r>
          </a:p>
          <a:p>
            <a:pPr marL="0" indent="0">
              <a:buNone/>
            </a:pPr>
            <a:endParaRPr lang="en-US" sz="2000" b="1" dirty="0" smtClean="0">
              <a:latin typeface="Century" charset="0"/>
              <a:ea typeface="Century" charset="0"/>
              <a:cs typeface="Century" charset="0"/>
            </a:endParaRPr>
          </a:p>
          <a:p>
            <a:pPr marL="0" indent="0">
              <a:buNone/>
            </a:pPr>
            <a:r>
              <a:rPr lang="en-US" sz="2000" b="1" dirty="0" smtClean="0">
                <a:latin typeface="Century" charset="0"/>
                <a:ea typeface="Century" charset="0"/>
                <a:cs typeface="Century" charset="0"/>
              </a:rPr>
              <a:t>Interviewed the Founder of 3DC Designs, </a:t>
            </a:r>
          </a:p>
          <a:p>
            <a:pPr marL="0" indent="0">
              <a:buNone/>
            </a:pPr>
            <a:r>
              <a:rPr lang="en-US" sz="2000" b="1" dirty="0" smtClean="0">
                <a:latin typeface="Century" charset="0"/>
                <a:ea typeface="Century" charset="0"/>
                <a:cs typeface="Century" charset="0"/>
              </a:rPr>
              <a:t>2014, Hyderabad, India</a:t>
            </a:r>
          </a:p>
          <a:p>
            <a:pPr marL="0" indent="0">
              <a:buNone/>
            </a:pPr>
            <a:endParaRPr lang="en-US" sz="2000" dirty="0" smtClean="0">
              <a:latin typeface="Century" charset="0"/>
              <a:ea typeface="Century" charset="0"/>
              <a:cs typeface="Century" charset="0"/>
            </a:endParaRPr>
          </a:p>
          <a:p>
            <a:pPr marL="0" indent="0">
              <a:buNone/>
            </a:pPr>
            <a:r>
              <a:rPr lang="en-US" sz="2000" dirty="0" smtClean="0">
                <a:latin typeface="Century" charset="0"/>
                <a:ea typeface="Century" charset="0"/>
                <a:cs typeface="Century" charset="0"/>
              </a:rPr>
              <a:t>What does the company do?</a:t>
            </a:r>
          </a:p>
          <a:p>
            <a:r>
              <a:rPr lang="en-US" sz="2000" dirty="0" smtClean="0">
                <a:latin typeface="Century" charset="0"/>
                <a:ea typeface="Century" charset="0"/>
                <a:cs typeface="Century" charset="0"/>
              </a:rPr>
              <a:t>Art </a:t>
            </a:r>
            <a:r>
              <a:rPr lang="mr-IN" sz="2000" dirty="0" smtClean="0">
                <a:latin typeface="Century" charset="0"/>
                <a:ea typeface="Century" charset="0"/>
                <a:cs typeface="Century" charset="0"/>
              </a:rPr>
              <a:t>–</a:t>
            </a:r>
            <a:r>
              <a:rPr lang="en-US" sz="2000" dirty="0" smtClean="0">
                <a:latin typeface="Century" charset="0"/>
                <a:ea typeface="Century" charset="0"/>
                <a:cs typeface="Century" charset="0"/>
              </a:rPr>
              <a:t> Designing  (Start </a:t>
            </a:r>
            <a:r>
              <a:rPr lang="mr-IN" sz="2000" dirty="0" smtClean="0">
                <a:latin typeface="Century" charset="0"/>
                <a:ea typeface="Century" charset="0"/>
                <a:cs typeface="Century" charset="0"/>
              </a:rPr>
              <a:t>–</a:t>
            </a:r>
            <a:r>
              <a:rPr lang="en-US" sz="2000" dirty="0" smtClean="0">
                <a:latin typeface="Century" charset="0"/>
                <a:ea typeface="Century" charset="0"/>
                <a:cs typeface="Century" charset="0"/>
              </a:rPr>
              <a:t>up) : Wall Murals, Canvas art, Graphic designing, and Logo designing </a:t>
            </a:r>
            <a:endParaRPr lang="en-US" sz="2000" dirty="0">
              <a:latin typeface="Century" charset="0"/>
              <a:ea typeface="Century" charset="0"/>
              <a:cs typeface="Century" charset="0"/>
            </a:endParaRPr>
          </a:p>
          <a:p>
            <a:pPr marL="0" indent="0">
              <a:buNone/>
            </a:pPr>
            <a:endParaRPr lang="en-US" sz="2000" b="1" dirty="0" smtClean="0">
              <a:latin typeface="Century" charset="0"/>
              <a:ea typeface="Century" charset="0"/>
              <a:cs typeface="Century" charset="0"/>
            </a:endParaRPr>
          </a:p>
          <a:p>
            <a:pPr marL="0" indent="0">
              <a:buNone/>
            </a:pPr>
            <a:endParaRPr lang="en-US" sz="2000" dirty="0" smtClean="0">
              <a:latin typeface="Century" charset="0"/>
              <a:ea typeface="Century" charset="0"/>
              <a:cs typeface="Century" charset="0"/>
            </a:endParaRPr>
          </a:p>
          <a:p>
            <a:pPr marL="0" indent="0">
              <a:buNone/>
            </a:pPr>
            <a:endParaRPr lang="en-US" sz="2000" dirty="0">
              <a:latin typeface="Century" charset="0"/>
              <a:ea typeface="Century" charset="0"/>
              <a:cs typeface="Century" charset="0"/>
            </a:endParaRPr>
          </a:p>
          <a:p>
            <a:pPr marL="0" indent="0">
              <a:buNone/>
            </a:pPr>
            <a:endParaRPr lang="en-US" sz="2000" dirty="0">
              <a:latin typeface="Century" charset="0"/>
              <a:ea typeface="Century" charset="0"/>
              <a:cs typeface="Century"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17329" y="657051"/>
            <a:ext cx="3941617" cy="4849361"/>
          </a:xfrm>
          <a:prstGeom prst="rect">
            <a:avLst/>
          </a:prstGeom>
        </p:spPr>
      </p:pic>
      <p:sp>
        <p:nvSpPr>
          <p:cNvPr id="5" name="TextBox 4"/>
          <p:cNvSpPr txBox="1"/>
          <p:nvPr/>
        </p:nvSpPr>
        <p:spPr>
          <a:xfrm>
            <a:off x="8631382" y="5624945"/>
            <a:ext cx="969818" cy="369332"/>
          </a:xfrm>
          <a:prstGeom prst="rect">
            <a:avLst/>
          </a:prstGeom>
          <a:noFill/>
        </p:spPr>
        <p:txBody>
          <a:bodyPr wrap="square" rtlCol="0">
            <a:spAutoFit/>
          </a:bodyPr>
          <a:lstStyle/>
          <a:p>
            <a:r>
              <a:rPr lang="en-US" dirty="0" smtClean="0">
                <a:hlinkClick r:id="rId3"/>
              </a:rPr>
              <a:t>Source</a:t>
            </a:r>
            <a:endParaRPr lang="en-US" dirty="0"/>
          </a:p>
        </p:txBody>
      </p:sp>
    </p:spTree>
    <p:extLst>
      <p:ext uri="{BB962C8B-B14F-4D97-AF65-F5344CB8AC3E}">
        <p14:creationId xmlns:p14="http://schemas.microsoft.com/office/powerpoint/2010/main" val="1484397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632402"/>
          </a:xfrm>
        </p:spPr>
        <p:txBody>
          <a:bodyPr>
            <a:normAutofit fontScale="90000"/>
          </a:bodyPr>
          <a:lstStyle/>
          <a:p>
            <a:r>
              <a:rPr lang="en-US" dirty="0" smtClean="0">
                <a:latin typeface="Century" charset="0"/>
                <a:ea typeface="Century" charset="0"/>
                <a:cs typeface="Century" charset="0"/>
              </a:rPr>
              <a:t>Project Management</a:t>
            </a:r>
            <a:endParaRPr lang="en-US" dirty="0">
              <a:latin typeface="Century" charset="0"/>
              <a:ea typeface="Century" charset="0"/>
              <a:cs typeface="Century" charset="0"/>
            </a:endParaRPr>
          </a:p>
        </p:txBody>
      </p:sp>
      <p:sp>
        <p:nvSpPr>
          <p:cNvPr id="3" name="Content Placeholder 2"/>
          <p:cNvSpPr>
            <a:spLocks noGrp="1"/>
          </p:cNvSpPr>
          <p:nvPr>
            <p:ph idx="1"/>
          </p:nvPr>
        </p:nvSpPr>
        <p:spPr>
          <a:xfrm>
            <a:off x="838200" y="1122218"/>
            <a:ext cx="10515600" cy="4655127"/>
          </a:xfrm>
        </p:spPr>
        <p:txBody>
          <a:bodyPr>
            <a:normAutofit/>
          </a:bodyPr>
          <a:lstStyle/>
          <a:p>
            <a:pPr algn="just"/>
            <a:r>
              <a:rPr lang="en-US" sz="2000" dirty="0" smtClean="0">
                <a:latin typeface="Century" charset="0"/>
                <a:ea typeface="Century" charset="0"/>
                <a:cs typeface="Century" charset="0"/>
              </a:rPr>
              <a:t>Managing a project includes managing </a:t>
            </a:r>
            <a:r>
              <a:rPr lang="en-US" sz="2000" b="1" dirty="0" smtClean="0">
                <a:latin typeface="Century" charset="0"/>
                <a:ea typeface="Century" charset="0"/>
                <a:cs typeface="Century" charset="0"/>
              </a:rPr>
              <a:t>Resources, </a:t>
            </a:r>
            <a:r>
              <a:rPr lang="en-US" sz="2000" b="1" dirty="0">
                <a:latin typeface="Century" charset="0"/>
                <a:ea typeface="Century" charset="0"/>
                <a:cs typeface="Century" charset="0"/>
              </a:rPr>
              <a:t>S</a:t>
            </a:r>
            <a:r>
              <a:rPr lang="en-US" sz="2000" b="1" dirty="0" smtClean="0">
                <a:latin typeface="Century" charset="0"/>
                <a:ea typeface="Century" charset="0"/>
                <a:cs typeface="Century" charset="0"/>
              </a:rPr>
              <a:t>cope, </a:t>
            </a:r>
            <a:r>
              <a:rPr lang="en-US" sz="2000" b="1" dirty="0">
                <a:latin typeface="Century" charset="0"/>
                <a:ea typeface="Century" charset="0"/>
                <a:cs typeface="Century" charset="0"/>
              </a:rPr>
              <a:t>T</a:t>
            </a:r>
            <a:r>
              <a:rPr lang="en-US" sz="2000" b="1" dirty="0" smtClean="0">
                <a:latin typeface="Century" charset="0"/>
                <a:ea typeface="Century" charset="0"/>
                <a:cs typeface="Century" charset="0"/>
              </a:rPr>
              <a:t>ime, Cost, Quality and Risk</a:t>
            </a:r>
            <a:r>
              <a:rPr lang="en-US" sz="2000" dirty="0" smtClean="0">
                <a:latin typeface="Century" charset="0"/>
                <a:ea typeface="Century" charset="0"/>
                <a:cs typeface="Century" charset="0"/>
              </a:rPr>
              <a:t> throughout the Software Development Life Cycle Process</a:t>
            </a:r>
          </a:p>
          <a:p>
            <a:pPr algn="just"/>
            <a:endParaRPr lang="en-US" sz="2000" dirty="0" smtClean="0">
              <a:latin typeface="Century" charset="0"/>
              <a:ea typeface="Century" charset="0"/>
              <a:cs typeface="Century" charset="0"/>
            </a:endParaRPr>
          </a:p>
          <a:p>
            <a:pPr algn="just"/>
            <a:r>
              <a:rPr lang="en-US" sz="2000" dirty="0" smtClean="0">
                <a:latin typeface="Century" charset="0"/>
                <a:ea typeface="Century" charset="0"/>
                <a:cs typeface="Century" charset="0"/>
              </a:rPr>
              <a:t>Project managers should learn to</a:t>
            </a:r>
          </a:p>
          <a:p>
            <a:pPr lvl="1" algn="just"/>
            <a:r>
              <a:rPr lang="en-US" sz="2000" dirty="0">
                <a:latin typeface="Century" charset="0"/>
                <a:ea typeface="Century" charset="0"/>
                <a:cs typeface="Century" charset="0"/>
              </a:rPr>
              <a:t>M</a:t>
            </a:r>
            <a:r>
              <a:rPr lang="en-US" sz="2000" dirty="0" smtClean="0">
                <a:latin typeface="Century" charset="0"/>
                <a:ea typeface="Century" charset="0"/>
                <a:cs typeface="Century" charset="0"/>
              </a:rPr>
              <a:t>aster managing a project with all the above discussed aspects while leading a project to make it successful</a:t>
            </a:r>
          </a:p>
          <a:p>
            <a:pPr lvl="1" algn="just"/>
            <a:r>
              <a:rPr lang="en-US" sz="2000" dirty="0">
                <a:latin typeface="Century" charset="0"/>
                <a:ea typeface="Century" charset="0"/>
                <a:cs typeface="Century" charset="0"/>
              </a:rPr>
              <a:t>M</a:t>
            </a:r>
            <a:r>
              <a:rPr lang="en-US" sz="2000" dirty="0" smtClean="0">
                <a:latin typeface="Century" charset="0"/>
                <a:ea typeface="Century" charset="0"/>
                <a:cs typeface="Century" charset="0"/>
              </a:rPr>
              <a:t>aster </a:t>
            </a:r>
            <a:r>
              <a:rPr lang="en-US" sz="2000" b="1" dirty="0" smtClean="0">
                <a:latin typeface="Century" charset="0"/>
                <a:ea typeface="Century" charset="0"/>
                <a:cs typeface="Century" charset="0"/>
              </a:rPr>
              <a:t>soft skills and leadership skills </a:t>
            </a:r>
            <a:r>
              <a:rPr lang="en-US" sz="2000" dirty="0" smtClean="0">
                <a:latin typeface="Century" charset="0"/>
                <a:ea typeface="Century" charset="0"/>
                <a:cs typeface="Century" charset="0"/>
              </a:rPr>
              <a:t>to deal with non-technical problems that are inevitable in any project</a:t>
            </a:r>
          </a:p>
          <a:p>
            <a:pPr lvl="1" algn="just"/>
            <a:r>
              <a:rPr lang="en-US" sz="2000" dirty="0">
                <a:latin typeface="Century" charset="0"/>
                <a:ea typeface="Century" charset="0"/>
                <a:cs typeface="Century" charset="0"/>
              </a:rPr>
              <a:t>T</a:t>
            </a:r>
            <a:r>
              <a:rPr lang="en-US" sz="2000" dirty="0" smtClean="0">
                <a:latin typeface="Century" charset="0"/>
                <a:ea typeface="Century" charset="0"/>
                <a:cs typeface="Century" charset="0"/>
              </a:rPr>
              <a:t>o build a </a:t>
            </a:r>
            <a:r>
              <a:rPr lang="en-US" sz="2000" b="1" dirty="0" smtClean="0">
                <a:latin typeface="Century" charset="0"/>
                <a:ea typeface="Century" charset="0"/>
                <a:cs typeface="Century" charset="0"/>
              </a:rPr>
              <a:t>good network and reputation</a:t>
            </a:r>
            <a:r>
              <a:rPr lang="en-US" sz="2000" dirty="0" smtClean="0">
                <a:latin typeface="Century" charset="0"/>
                <a:ea typeface="Century" charset="0"/>
                <a:cs typeface="Century" charset="0"/>
              </a:rPr>
              <a:t> in an organization and build trust with co workers and team members</a:t>
            </a:r>
          </a:p>
          <a:p>
            <a:pPr algn="just"/>
            <a:endParaRPr lang="en-US" sz="2000" dirty="0" smtClean="0">
              <a:latin typeface="Century" charset="0"/>
              <a:ea typeface="Century" charset="0"/>
              <a:cs typeface="Century" charset="0"/>
            </a:endParaRPr>
          </a:p>
          <a:p>
            <a:pPr algn="just"/>
            <a:r>
              <a:rPr lang="en-US" sz="2000" dirty="0" smtClean="0">
                <a:latin typeface="Century" charset="0"/>
                <a:ea typeface="Century" charset="0"/>
                <a:cs typeface="Century" charset="0"/>
              </a:rPr>
              <a:t>In </a:t>
            </a:r>
            <a:r>
              <a:rPr lang="en-US" sz="2000" dirty="0">
                <a:latin typeface="Century" charset="0"/>
                <a:ea typeface="Century" charset="0"/>
                <a:cs typeface="Century" charset="0"/>
              </a:rPr>
              <a:t>recent years since majority of the organizations are </a:t>
            </a:r>
            <a:r>
              <a:rPr lang="en-US" sz="2000" b="1" dirty="0">
                <a:latin typeface="Century" charset="0"/>
                <a:ea typeface="Century" charset="0"/>
                <a:cs typeface="Century" charset="0"/>
              </a:rPr>
              <a:t>shifting to agile development </a:t>
            </a:r>
            <a:r>
              <a:rPr lang="en-US" sz="2000" dirty="0">
                <a:latin typeface="Century" charset="0"/>
                <a:ea typeface="Century" charset="0"/>
                <a:cs typeface="Century" charset="0"/>
              </a:rPr>
              <a:t>changing requirements in projects are inevitable</a:t>
            </a:r>
          </a:p>
          <a:p>
            <a:pPr algn="just"/>
            <a:endParaRPr lang="en-US" sz="2000" dirty="0" smtClean="0">
              <a:latin typeface="Century" charset="0"/>
              <a:ea typeface="Century" charset="0"/>
              <a:cs typeface="Century" charset="0"/>
            </a:endParaRPr>
          </a:p>
          <a:p>
            <a:pPr algn="just"/>
            <a:endParaRPr lang="en-US" sz="2000" dirty="0">
              <a:latin typeface="Century" charset="0"/>
              <a:ea typeface="Century" charset="0"/>
              <a:cs typeface="Century" charset="0"/>
            </a:endParaRPr>
          </a:p>
        </p:txBody>
      </p:sp>
    </p:spTree>
    <p:extLst>
      <p:ext uri="{BB962C8B-B14F-4D97-AF65-F5344CB8AC3E}">
        <p14:creationId xmlns:p14="http://schemas.microsoft.com/office/powerpoint/2010/main" val="52658731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17418" y="706581"/>
            <a:ext cx="10536382" cy="5237019"/>
          </a:xfrm>
        </p:spPr>
        <p:txBody>
          <a:bodyPr>
            <a:normAutofit/>
          </a:bodyPr>
          <a:lstStyle/>
          <a:p>
            <a:pPr marL="0" indent="0">
              <a:buNone/>
            </a:pPr>
            <a:r>
              <a:rPr lang="en-US" sz="2000" b="1" dirty="0">
                <a:latin typeface="Century" charset="0"/>
                <a:ea typeface="Century" charset="0"/>
                <a:cs typeface="Century" charset="0"/>
              </a:rPr>
              <a:t>What did I learn?</a:t>
            </a:r>
          </a:p>
          <a:p>
            <a:pPr>
              <a:buFontTx/>
              <a:buChar char="-"/>
            </a:pPr>
            <a:r>
              <a:rPr lang="en-US" sz="2000" dirty="0">
                <a:latin typeface="Century" charset="0"/>
                <a:ea typeface="Century" charset="0"/>
                <a:cs typeface="Century" charset="0"/>
              </a:rPr>
              <a:t>Being a </a:t>
            </a:r>
            <a:r>
              <a:rPr lang="en-US" sz="2000" b="1" dirty="0">
                <a:latin typeface="Century" charset="0"/>
                <a:ea typeface="Century" charset="0"/>
                <a:cs typeface="Century" charset="0"/>
              </a:rPr>
              <a:t>start up</a:t>
            </a:r>
            <a:r>
              <a:rPr lang="en-US" sz="2000" dirty="0">
                <a:latin typeface="Century" charset="0"/>
                <a:ea typeface="Century" charset="0"/>
                <a:cs typeface="Century" charset="0"/>
              </a:rPr>
              <a:t>, it is important to first build </a:t>
            </a:r>
            <a:r>
              <a:rPr lang="en-US" sz="2000" b="1" dirty="0">
                <a:latin typeface="Century" charset="0"/>
                <a:ea typeface="Century" charset="0"/>
                <a:cs typeface="Century" charset="0"/>
              </a:rPr>
              <a:t>reputation</a:t>
            </a:r>
            <a:r>
              <a:rPr lang="en-US" sz="2000" dirty="0">
                <a:latin typeface="Century" charset="0"/>
                <a:ea typeface="Century" charset="0"/>
                <a:cs typeface="Century" charset="0"/>
              </a:rPr>
              <a:t> by prioritizing the client requirement and satisfaction</a:t>
            </a:r>
          </a:p>
          <a:p>
            <a:pPr>
              <a:buFontTx/>
              <a:buChar char="-"/>
            </a:pPr>
            <a:endParaRPr lang="en-US" sz="2000" dirty="0" smtClean="0">
              <a:latin typeface="Century" charset="0"/>
              <a:ea typeface="Century" charset="0"/>
              <a:cs typeface="Century" charset="0"/>
            </a:endParaRPr>
          </a:p>
          <a:p>
            <a:pPr>
              <a:buFontTx/>
              <a:buChar char="-"/>
            </a:pPr>
            <a:r>
              <a:rPr lang="en-US" sz="2000" b="1" dirty="0" smtClean="0">
                <a:latin typeface="Century" charset="0"/>
                <a:ea typeface="Century" charset="0"/>
                <a:cs typeface="Century" charset="0"/>
              </a:rPr>
              <a:t>Balancing </a:t>
            </a:r>
            <a:r>
              <a:rPr lang="en-US" sz="2000" b="1" dirty="0">
                <a:latin typeface="Century" charset="0"/>
                <a:ea typeface="Century" charset="0"/>
                <a:cs typeface="Century" charset="0"/>
              </a:rPr>
              <a:t>the Quality</a:t>
            </a:r>
            <a:r>
              <a:rPr lang="en-US" sz="2000" dirty="0">
                <a:latin typeface="Century" charset="0"/>
                <a:ea typeface="Century" charset="0"/>
                <a:cs typeface="Century" charset="0"/>
              </a:rPr>
              <a:t> with Cost and Time by using already procured materials and left overs from </a:t>
            </a:r>
            <a:r>
              <a:rPr lang="en-US" sz="2000" dirty="0" smtClean="0">
                <a:latin typeface="Century" charset="0"/>
                <a:ea typeface="Century" charset="0"/>
                <a:cs typeface="Century" charset="0"/>
              </a:rPr>
              <a:t>previous </a:t>
            </a:r>
            <a:r>
              <a:rPr lang="en-US" sz="2000" dirty="0">
                <a:latin typeface="Century" charset="0"/>
                <a:ea typeface="Century" charset="0"/>
                <a:cs typeface="Century" charset="0"/>
              </a:rPr>
              <a:t>projects in uncertain situations when the final product does not meet client’s satisfaction instead of requesting for more budget from </a:t>
            </a:r>
            <a:r>
              <a:rPr lang="en-US" sz="2000" dirty="0" smtClean="0">
                <a:latin typeface="Century" charset="0"/>
                <a:ea typeface="Century" charset="0"/>
                <a:cs typeface="Century" charset="0"/>
              </a:rPr>
              <a:t>client</a:t>
            </a:r>
          </a:p>
          <a:p>
            <a:pPr>
              <a:buFontTx/>
              <a:buChar char="-"/>
            </a:pPr>
            <a:endParaRPr lang="en-US" sz="2000" b="1" dirty="0" smtClean="0">
              <a:latin typeface="Century" charset="0"/>
              <a:ea typeface="Century" charset="0"/>
              <a:cs typeface="Century" charset="0"/>
            </a:endParaRPr>
          </a:p>
          <a:p>
            <a:pPr>
              <a:buFontTx/>
              <a:buChar char="-"/>
            </a:pPr>
            <a:r>
              <a:rPr lang="en-US" sz="2000" b="1" dirty="0" smtClean="0">
                <a:latin typeface="Century" charset="0"/>
                <a:ea typeface="Century" charset="0"/>
                <a:cs typeface="Century" charset="0"/>
              </a:rPr>
              <a:t>Choosing </a:t>
            </a:r>
            <a:r>
              <a:rPr lang="en-US" sz="2000" b="1" dirty="0">
                <a:latin typeface="Century" charset="0"/>
                <a:ea typeface="Century" charset="0"/>
                <a:cs typeface="Century" charset="0"/>
              </a:rPr>
              <a:t>the right team workers for the right project </a:t>
            </a:r>
            <a:endParaRPr lang="en-US" sz="2000" dirty="0">
              <a:latin typeface="Century" charset="0"/>
              <a:ea typeface="Century" charset="0"/>
              <a:cs typeface="Century" charset="0"/>
            </a:endParaRPr>
          </a:p>
          <a:p>
            <a:pPr lvl="1">
              <a:buFontTx/>
              <a:buChar char="-"/>
            </a:pPr>
            <a:r>
              <a:rPr lang="en-US" sz="2000" dirty="0">
                <a:latin typeface="Century" charset="0"/>
                <a:ea typeface="Century" charset="0"/>
                <a:cs typeface="Century" charset="0"/>
              </a:rPr>
              <a:t>Should be talented, passionate as well as know how to exhibit their talent when working with other team members</a:t>
            </a:r>
          </a:p>
          <a:p>
            <a:pPr lvl="1">
              <a:buFontTx/>
              <a:buChar char="-"/>
            </a:pPr>
            <a:r>
              <a:rPr lang="en-US" sz="2000" dirty="0">
                <a:latin typeface="Century" charset="0"/>
                <a:ea typeface="Century" charset="0"/>
                <a:cs typeface="Century" charset="0"/>
              </a:rPr>
              <a:t>Should be good at marketing</a:t>
            </a:r>
          </a:p>
          <a:p>
            <a:pPr lvl="1">
              <a:buFontTx/>
              <a:buChar char="-"/>
            </a:pPr>
            <a:r>
              <a:rPr lang="en-US" sz="2000" dirty="0">
                <a:latin typeface="Century" charset="0"/>
                <a:ea typeface="Century" charset="0"/>
                <a:cs typeface="Century" charset="0"/>
              </a:rPr>
              <a:t>Have a strong personality and a positive outlook to things, confident</a:t>
            </a:r>
          </a:p>
          <a:p>
            <a:pPr lvl="1">
              <a:buFontTx/>
              <a:buChar char="-"/>
            </a:pPr>
            <a:r>
              <a:rPr lang="en-US" sz="2000" dirty="0">
                <a:latin typeface="Century" charset="0"/>
                <a:ea typeface="Century" charset="0"/>
                <a:cs typeface="Century" charset="0"/>
              </a:rPr>
              <a:t>Trust worthy, transparent, honest to avoid </a:t>
            </a:r>
            <a:r>
              <a:rPr lang="en-US" sz="2000" dirty="0" smtClean="0">
                <a:latin typeface="Century" charset="0"/>
                <a:ea typeface="Century" charset="0"/>
                <a:cs typeface="Century" charset="0"/>
              </a:rPr>
              <a:t>conflicts</a:t>
            </a:r>
          </a:p>
          <a:p>
            <a:pPr lvl="1">
              <a:buFontTx/>
              <a:buChar char="-"/>
            </a:pPr>
            <a:endParaRPr lang="en-US" sz="2000" dirty="0">
              <a:latin typeface="Century" charset="0"/>
              <a:ea typeface="Century" charset="0"/>
              <a:cs typeface="Century" charset="0"/>
            </a:endParaRPr>
          </a:p>
        </p:txBody>
      </p:sp>
    </p:spTree>
    <p:extLst>
      <p:ext uri="{BB962C8B-B14F-4D97-AF65-F5344CB8AC3E}">
        <p14:creationId xmlns:p14="http://schemas.microsoft.com/office/powerpoint/2010/main" val="18221387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40327" y="540327"/>
            <a:ext cx="10813473" cy="5403273"/>
          </a:xfrm>
        </p:spPr>
        <p:txBody>
          <a:bodyPr>
            <a:normAutofit/>
          </a:bodyPr>
          <a:lstStyle/>
          <a:p>
            <a:pPr>
              <a:buFontTx/>
              <a:buChar char="-"/>
            </a:pPr>
            <a:endParaRPr lang="en-US" sz="2000" b="1" dirty="0" smtClean="0">
              <a:latin typeface="Century" charset="0"/>
              <a:ea typeface="Century" charset="0"/>
              <a:cs typeface="Century" charset="0"/>
            </a:endParaRPr>
          </a:p>
          <a:p>
            <a:pPr>
              <a:buFontTx/>
              <a:buChar char="-"/>
            </a:pPr>
            <a:endParaRPr lang="en-US" sz="2000" b="1" dirty="0">
              <a:latin typeface="Century" charset="0"/>
              <a:ea typeface="Century" charset="0"/>
              <a:cs typeface="Century" charset="0"/>
            </a:endParaRPr>
          </a:p>
          <a:p>
            <a:pPr>
              <a:buFontTx/>
              <a:buChar char="-"/>
            </a:pPr>
            <a:r>
              <a:rPr lang="en-US" sz="2000" b="1" dirty="0" smtClean="0">
                <a:latin typeface="Century" charset="0"/>
                <a:ea typeface="Century" charset="0"/>
                <a:cs typeface="Century" charset="0"/>
              </a:rPr>
              <a:t>Always </a:t>
            </a:r>
            <a:r>
              <a:rPr lang="en-US" sz="2000" b="1" dirty="0">
                <a:latin typeface="Century" charset="0"/>
                <a:ea typeface="Century" charset="0"/>
                <a:cs typeface="Century" charset="0"/>
              </a:rPr>
              <a:t>having a contingency plan ready for uncertain situations </a:t>
            </a:r>
          </a:p>
          <a:p>
            <a:pPr lvl="1">
              <a:buFontTx/>
              <a:buChar char="-"/>
            </a:pPr>
            <a:endParaRPr lang="en-US" sz="2000" dirty="0">
              <a:latin typeface="Century" charset="0"/>
              <a:ea typeface="Century" charset="0"/>
              <a:cs typeface="Century" charset="0"/>
            </a:endParaRPr>
          </a:p>
          <a:p>
            <a:pPr lvl="1">
              <a:buFontTx/>
              <a:buChar char="-"/>
            </a:pPr>
            <a:r>
              <a:rPr lang="en-US" sz="2000" dirty="0" smtClean="0">
                <a:latin typeface="Century" charset="0"/>
                <a:ea typeface="Century" charset="0"/>
                <a:cs typeface="Century" charset="0"/>
              </a:rPr>
              <a:t>Example</a:t>
            </a:r>
            <a:r>
              <a:rPr lang="en-US" sz="2000" dirty="0">
                <a:latin typeface="Century" charset="0"/>
                <a:ea typeface="Century" charset="0"/>
                <a:cs typeface="Century" charset="0"/>
              </a:rPr>
              <a:t>: </a:t>
            </a:r>
          </a:p>
          <a:p>
            <a:pPr lvl="2">
              <a:buFontTx/>
              <a:buChar char="-"/>
            </a:pPr>
            <a:r>
              <a:rPr lang="en-US" dirty="0">
                <a:latin typeface="Century" charset="0"/>
                <a:ea typeface="Century" charset="0"/>
                <a:cs typeface="Century" charset="0"/>
              </a:rPr>
              <a:t>For a voluntary project since it is a non-profit work and there is no budget involved, the individuals volunteering for such kind of work will keep decreasing day by </a:t>
            </a:r>
            <a:r>
              <a:rPr lang="en-US" dirty="0" smtClean="0">
                <a:latin typeface="Century" charset="0"/>
                <a:ea typeface="Century" charset="0"/>
                <a:cs typeface="Century" charset="0"/>
              </a:rPr>
              <a:t>day</a:t>
            </a:r>
          </a:p>
          <a:p>
            <a:pPr lvl="2">
              <a:buFontTx/>
              <a:buChar char="-"/>
            </a:pPr>
            <a:endParaRPr lang="en-US" dirty="0">
              <a:latin typeface="Century" charset="0"/>
              <a:ea typeface="Century" charset="0"/>
              <a:cs typeface="Century" charset="0"/>
            </a:endParaRPr>
          </a:p>
          <a:p>
            <a:pPr lvl="2">
              <a:buFontTx/>
              <a:buChar char="-"/>
            </a:pPr>
            <a:r>
              <a:rPr lang="en-US" dirty="0">
                <a:latin typeface="Century" charset="0"/>
                <a:ea typeface="Century" charset="0"/>
                <a:cs typeface="Century" charset="0"/>
              </a:rPr>
              <a:t>Need to have a contingency plan devised for uncertain situation like volunteers dropping out and know how to split the work among the volunteers present in the team </a:t>
            </a:r>
          </a:p>
          <a:p>
            <a:pPr marR="0" lvl="0" defTabSz="914400" eaLnBrk="1" fontAlgn="auto" latinLnBrk="0" hangingPunct="1">
              <a:lnSpc>
                <a:spcPct val="100000"/>
              </a:lnSpc>
              <a:spcBef>
                <a:spcPts val="0"/>
              </a:spcBef>
              <a:spcAft>
                <a:spcPts val="0"/>
              </a:spcAft>
              <a:buClrTx/>
              <a:buSzTx/>
              <a:buFontTx/>
              <a:buChar char="-"/>
              <a:tabLst/>
              <a:defRPr/>
            </a:pPr>
            <a:endParaRPr lang="en-US" sz="2000" b="1" dirty="0" smtClean="0">
              <a:latin typeface="Century" charset="0"/>
              <a:ea typeface="Century" charset="0"/>
              <a:cs typeface="Century" charset="0"/>
            </a:endParaRPr>
          </a:p>
        </p:txBody>
      </p:sp>
    </p:spTree>
    <p:extLst>
      <p:ext uri="{BB962C8B-B14F-4D97-AF65-F5344CB8AC3E}">
        <p14:creationId xmlns:p14="http://schemas.microsoft.com/office/powerpoint/2010/main" val="177709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7927" y="124691"/>
            <a:ext cx="10965873" cy="5818909"/>
          </a:xfrm>
        </p:spPr>
        <p:txBody>
          <a:bodyPr>
            <a:normAutofit/>
          </a:bodyPr>
          <a:lstStyle/>
          <a:p>
            <a:pPr lvl="2">
              <a:lnSpc>
                <a:spcPct val="100000"/>
              </a:lnSpc>
              <a:spcBef>
                <a:spcPts val="0"/>
              </a:spcBef>
              <a:buFontTx/>
              <a:buChar char="-"/>
            </a:pPr>
            <a:endParaRPr lang="en-US" dirty="0" smtClean="0">
              <a:latin typeface="Century" charset="0"/>
              <a:ea typeface="Century" charset="0"/>
              <a:cs typeface="Century" charset="0"/>
            </a:endParaRPr>
          </a:p>
          <a:p>
            <a:pPr lvl="0">
              <a:lnSpc>
                <a:spcPct val="100000"/>
              </a:lnSpc>
              <a:spcBef>
                <a:spcPts val="0"/>
              </a:spcBef>
              <a:buFontTx/>
              <a:buChar char="-"/>
              <a:defRPr/>
            </a:pPr>
            <a:endParaRPr lang="en-US" sz="2000" b="1" dirty="0" smtClean="0">
              <a:latin typeface="Century" charset="0"/>
              <a:ea typeface="Century" charset="0"/>
              <a:cs typeface="Century" charset="0"/>
            </a:endParaRPr>
          </a:p>
          <a:p>
            <a:pPr lvl="0">
              <a:lnSpc>
                <a:spcPct val="100000"/>
              </a:lnSpc>
              <a:spcBef>
                <a:spcPts val="0"/>
              </a:spcBef>
              <a:buFontTx/>
              <a:buChar char="-"/>
              <a:defRPr/>
            </a:pPr>
            <a:endParaRPr lang="en-US" sz="2000" b="1" dirty="0">
              <a:latin typeface="Century" charset="0"/>
              <a:ea typeface="Century" charset="0"/>
              <a:cs typeface="Century" charset="0"/>
            </a:endParaRPr>
          </a:p>
          <a:p>
            <a:pPr lvl="0">
              <a:lnSpc>
                <a:spcPct val="100000"/>
              </a:lnSpc>
              <a:spcBef>
                <a:spcPts val="0"/>
              </a:spcBef>
              <a:buFontTx/>
              <a:buChar char="-"/>
              <a:defRPr/>
            </a:pPr>
            <a:endParaRPr lang="en-US" sz="2000" b="1" dirty="0" smtClean="0">
              <a:latin typeface="Century" charset="0"/>
              <a:ea typeface="Century" charset="0"/>
              <a:cs typeface="Century" charset="0"/>
            </a:endParaRPr>
          </a:p>
          <a:p>
            <a:pPr lvl="0">
              <a:lnSpc>
                <a:spcPct val="100000"/>
              </a:lnSpc>
              <a:spcBef>
                <a:spcPts val="0"/>
              </a:spcBef>
              <a:buFontTx/>
              <a:buChar char="-"/>
              <a:defRPr/>
            </a:pPr>
            <a:r>
              <a:rPr lang="en-US" sz="2000" b="1" dirty="0" smtClean="0">
                <a:latin typeface="Century" charset="0"/>
                <a:ea typeface="Century" charset="0"/>
                <a:cs typeface="Century" charset="0"/>
              </a:rPr>
              <a:t>Handling </a:t>
            </a:r>
            <a:r>
              <a:rPr lang="en-US" sz="2000" b="1" dirty="0">
                <a:latin typeface="Century" charset="0"/>
                <a:ea typeface="Century" charset="0"/>
                <a:cs typeface="Century" charset="0"/>
              </a:rPr>
              <a:t>team dynamics</a:t>
            </a:r>
          </a:p>
          <a:p>
            <a:pPr lvl="1">
              <a:lnSpc>
                <a:spcPct val="100000"/>
              </a:lnSpc>
              <a:spcBef>
                <a:spcPts val="0"/>
              </a:spcBef>
              <a:buFontTx/>
              <a:buChar char="-"/>
            </a:pPr>
            <a:r>
              <a:rPr lang="en-US" sz="2000" dirty="0">
                <a:latin typeface="Century" charset="0"/>
                <a:ea typeface="Century" charset="0"/>
                <a:cs typeface="Century" charset="0"/>
              </a:rPr>
              <a:t>Trust your team workers</a:t>
            </a:r>
          </a:p>
          <a:p>
            <a:pPr lvl="1">
              <a:lnSpc>
                <a:spcPct val="100000"/>
              </a:lnSpc>
              <a:spcBef>
                <a:spcPts val="0"/>
              </a:spcBef>
              <a:buFontTx/>
              <a:buChar char="-"/>
            </a:pPr>
            <a:r>
              <a:rPr lang="en-US" sz="2000" dirty="0">
                <a:latin typeface="Century" charset="0"/>
                <a:ea typeface="Century" charset="0"/>
                <a:cs typeface="Century" charset="0"/>
              </a:rPr>
              <a:t>Delegate work to them and wait for results</a:t>
            </a:r>
          </a:p>
          <a:p>
            <a:pPr lvl="1">
              <a:lnSpc>
                <a:spcPct val="100000"/>
              </a:lnSpc>
              <a:spcBef>
                <a:spcPts val="0"/>
              </a:spcBef>
              <a:buFontTx/>
              <a:buChar char="-"/>
            </a:pPr>
            <a:r>
              <a:rPr lang="en-US" sz="2000" dirty="0">
                <a:latin typeface="Century" charset="0"/>
                <a:ea typeface="Century" charset="0"/>
                <a:cs typeface="Century" charset="0"/>
              </a:rPr>
              <a:t>Actively listening and giving weightage to what suggestions the team has</a:t>
            </a:r>
          </a:p>
          <a:p>
            <a:pPr lvl="1">
              <a:lnSpc>
                <a:spcPct val="100000"/>
              </a:lnSpc>
              <a:spcBef>
                <a:spcPts val="0"/>
              </a:spcBef>
              <a:buFontTx/>
              <a:buChar char="-"/>
            </a:pPr>
            <a:r>
              <a:rPr lang="en-US" sz="2000" dirty="0">
                <a:latin typeface="Century" charset="0"/>
                <a:ea typeface="Century" charset="0"/>
                <a:cs typeface="Century" charset="0"/>
              </a:rPr>
              <a:t>Actively communicating problems and being transparent with team mates</a:t>
            </a:r>
          </a:p>
          <a:p>
            <a:pPr lvl="1">
              <a:lnSpc>
                <a:spcPct val="100000"/>
              </a:lnSpc>
              <a:spcBef>
                <a:spcPts val="0"/>
              </a:spcBef>
              <a:buFontTx/>
              <a:buChar char="-"/>
            </a:pPr>
            <a:endParaRPr lang="en-US" sz="2000" dirty="0" smtClean="0">
              <a:latin typeface="Century" charset="0"/>
              <a:ea typeface="Century" charset="0"/>
              <a:cs typeface="Century" charset="0"/>
            </a:endParaRPr>
          </a:p>
          <a:p>
            <a:pPr>
              <a:lnSpc>
                <a:spcPct val="100000"/>
              </a:lnSpc>
              <a:spcBef>
                <a:spcPts val="0"/>
              </a:spcBef>
              <a:buFontTx/>
              <a:buChar char="-"/>
            </a:pPr>
            <a:r>
              <a:rPr lang="en-US" sz="2000" dirty="0" smtClean="0">
                <a:latin typeface="Century" charset="0"/>
                <a:ea typeface="Century" charset="0"/>
                <a:cs typeface="Century" charset="0"/>
              </a:rPr>
              <a:t>Contingency plan should be well in advance planned to avoid time and cost overruns</a:t>
            </a:r>
          </a:p>
          <a:p>
            <a:pPr lvl="1">
              <a:lnSpc>
                <a:spcPct val="100000"/>
              </a:lnSpc>
              <a:spcBef>
                <a:spcPts val="0"/>
              </a:spcBef>
              <a:buFontTx/>
              <a:buChar char="-"/>
            </a:pPr>
            <a:endParaRPr lang="en-US" sz="2000" dirty="0" smtClean="0">
              <a:latin typeface="Century" charset="0"/>
              <a:ea typeface="Century" charset="0"/>
              <a:cs typeface="Century" charset="0"/>
            </a:endParaRPr>
          </a:p>
          <a:p>
            <a:pPr>
              <a:lnSpc>
                <a:spcPct val="100000"/>
              </a:lnSpc>
              <a:spcBef>
                <a:spcPts val="0"/>
              </a:spcBef>
              <a:buFontTx/>
              <a:buChar char="-"/>
            </a:pPr>
            <a:r>
              <a:rPr lang="en-US" sz="2000" dirty="0" smtClean="0">
                <a:latin typeface="Century" charset="0"/>
                <a:ea typeface="Century" charset="0"/>
                <a:cs typeface="Century" charset="0"/>
              </a:rPr>
              <a:t>Look out for the Quality of the product right from the project initialization</a:t>
            </a:r>
          </a:p>
          <a:p>
            <a:pPr marR="0" lvl="0" defTabSz="914400" eaLnBrk="1" fontAlgn="auto" latinLnBrk="0" hangingPunct="1">
              <a:lnSpc>
                <a:spcPct val="100000"/>
              </a:lnSpc>
              <a:spcBef>
                <a:spcPts val="0"/>
              </a:spcBef>
              <a:spcAft>
                <a:spcPts val="0"/>
              </a:spcAft>
              <a:buClrTx/>
              <a:buSzTx/>
              <a:buFontTx/>
              <a:buChar char="-"/>
              <a:tabLst/>
              <a:defRPr/>
            </a:pPr>
            <a:endParaRPr lang="en-US" sz="2000" dirty="0" smtClean="0">
              <a:latin typeface="Century" charset="0"/>
              <a:ea typeface="Century" charset="0"/>
              <a:cs typeface="Century" charset="0"/>
            </a:endParaRPr>
          </a:p>
          <a:p>
            <a:pPr marR="0" lvl="0" defTabSz="914400" eaLnBrk="1" fontAlgn="auto" latinLnBrk="0" hangingPunct="1">
              <a:lnSpc>
                <a:spcPct val="100000"/>
              </a:lnSpc>
              <a:spcBef>
                <a:spcPts val="0"/>
              </a:spcBef>
              <a:spcAft>
                <a:spcPts val="0"/>
              </a:spcAft>
              <a:buClrTx/>
              <a:buSzTx/>
              <a:buFontTx/>
              <a:buChar char="-"/>
              <a:tabLst/>
              <a:defRPr/>
            </a:pPr>
            <a:endParaRPr lang="en-US" sz="2000" dirty="0">
              <a:latin typeface="Century" charset="0"/>
              <a:ea typeface="Century" charset="0"/>
              <a:cs typeface="Century" charset="0"/>
            </a:endParaRPr>
          </a:p>
          <a:p>
            <a:pPr marL="0" indent="0">
              <a:buNone/>
            </a:pPr>
            <a:endParaRPr lang="en-US" sz="2000" dirty="0" smtClean="0">
              <a:latin typeface="Century" charset="0"/>
              <a:ea typeface="Century" charset="0"/>
              <a:cs typeface="Century" charset="0"/>
            </a:endParaRPr>
          </a:p>
          <a:p>
            <a:pPr marL="0" indent="0">
              <a:buNone/>
            </a:pPr>
            <a:endParaRPr lang="en-US" sz="2000" dirty="0" smtClean="0">
              <a:latin typeface="Century" charset="0"/>
              <a:ea typeface="Century" charset="0"/>
              <a:cs typeface="Century" charset="0"/>
            </a:endParaRPr>
          </a:p>
          <a:p>
            <a:pPr marL="0" indent="0">
              <a:buNone/>
            </a:pPr>
            <a:endParaRPr lang="en-US" sz="2000" dirty="0" smtClean="0">
              <a:latin typeface="Century" charset="0"/>
              <a:ea typeface="Century" charset="0"/>
              <a:cs typeface="Century" charset="0"/>
            </a:endParaRPr>
          </a:p>
          <a:p>
            <a:pPr marR="0" lvl="0" defTabSz="914400" eaLnBrk="1" fontAlgn="auto" latinLnBrk="0" hangingPunct="1">
              <a:lnSpc>
                <a:spcPct val="100000"/>
              </a:lnSpc>
              <a:spcBef>
                <a:spcPts val="0"/>
              </a:spcBef>
              <a:spcAft>
                <a:spcPts val="0"/>
              </a:spcAft>
              <a:buClrTx/>
              <a:buSzTx/>
              <a:buFontTx/>
              <a:buChar char="-"/>
              <a:tabLst/>
              <a:defRPr/>
            </a:pPr>
            <a:endParaRPr lang="en-US" sz="2000" dirty="0">
              <a:latin typeface="Century" charset="0"/>
              <a:ea typeface="Century" charset="0"/>
              <a:cs typeface="Century" charset="0"/>
            </a:endParaRPr>
          </a:p>
        </p:txBody>
      </p:sp>
    </p:spTree>
    <p:extLst>
      <p:ext uri="{BB962C8B-B14F-4D97-AF65-F5344CB8AC3E}">
        <p14:creationId xmlns:p14="http://schemas.microsoft.com/office/powerpoint/2010/main" val="15339992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51164" y="484909"/>
            <a:ext cx="5029199" cy="5458691"/>
          </a:xfrm>
        </p:spPr>
        <p:txBody>
          <a:bodyPr>
            <a:normAutofit/>
          </a:bodyPr>
          <a:lstStyle/>
          <a:p>
            <a:pPr marL="0" indent="0">
              <a:buNone/>
            </a:pPr>
            <a:r>
              <a:rPr lang="en-US" sz="2000" b="1" dirty="0">
                <a:latin typeface="Century" charset="0"/>
                <a:ea typeface="Century" charset="0"/>
                <a:cs typeface="Century" charset="0"/>
              </a:rPr>
              <a:t>CASE STUDY </a:t>
            </a:r>
            <a:r>
              <a:rPr lang="en-US" sz="2000" b="1" dirty="0" smtClean="0">
                <a:latin typeface="Century" charset="0"/>
                <a:ea typeface="Century" charset="0"/>
                <a:cs typeface="Century" charset="0"/>
              </a:rPr>
              <a:t>II</a:t>
            </a:r>
          </a:p>
          <a:p>
            <a:pPr marL="0" indent="0">
              <a:buNone/>
            </a:pPr>
            <a:endParaRPr lang="en-US" sz="2000" b="1" dirty="0" smtClean="0">
              <a:latin typeface="Century" charset="0"/>
              <a:ea typeface="Century" charset="0"/>
              <a:cs typeface="Century" charset="0"/>
            </a:endParaRPr>
          </a:p>
          <a:p>
            <a:pPr marL="0" indent="0">
              <a:buNone/>
            </a:pPr>
            <a:r>
              <a:rPr lang="en-US" sz="2000" b="1" dirty="0" smtClean="0">
                <a:latin typeface="Century" charset="0"/>
                <a:ea typeface="Century" charset="0"/>
                <a:cs typeface="Century" charset="0"/>
              </a:rPr>
              <a:t>Interviewed </a:t>
            </a:r>
            <a:r>
              <a:rPr lang="en-US" sz="2000" b="1" dirty="0">
                <a:latin typeface="Century" charset="0"/>
                <a:ea typeface="Century" charset="0"/>
                <a:cs typeface="Century" charset="0"/>
              </a:rPr>
              <a:t>the Operation Coordinator </a:t>
            </a:r>
            <a:endParaRPr lang="en-US" sz="2000" b="1" dirty="0" smtClean="0">
              <a:latin typeface="Century" charset="0"/>
              <a:ea typeface="Century" charset="0"/>
              <a:cs typeface="Century" charset="0"/>
            </a:endParaRPr>
          </a:p>
          <a:p>
            <a:pPr marL="0" indent="0">
              <a:buNone/>
            </a:pPr>
            <a:r>
              <a:rPr lang="en-US" sz="2000" b="1" dirty="0" smtClean="0">
                <a:latin typeface="Century" charset="0"/>
                <a:ea typeface="Century" charset="0"/>
                <a:cs typeface="Century" charset="0"/>
              </a:rPr>
              <a:t>of </a:t>
            </a:r>
            <a:r>
              <a:rPr lang="en-US" sz="2000" b="1" dirty="0">
                <a:latin typeface="Century" charset="0"/>
                <a:ea typeface="Century" charset="0"/>
                <a:cs typeface="Century" charset="0"/>
              </a:rPr>
              <a:t>Larsen &amp; Toubro, Bangalore, India </a:t>
            </a:r>
            <a:endParaRPr lang="en-US" sz="2000" b="1" dirty="0" smtClean="0">
              <a:latin typeface="Century" charset="0"/>
              <a:ea typeface="Century" charset="0"/>
              <a:cs typeface="Century" charset="0"/>
            </a:endParaRPr>
          </a:p>
          <a:p>
            <a:pPr marL="0" indent="0">
              <a:buNone/>
            </a:pPr>
            <a:endParaRPr lang="en-US" sz="2000" dirty="0">
              <a:latin typeface="Century" charset="0"/>
              <a:ea typeface="Century" charset="0"/>
              <a:cs typeface="Century" charset="0"/>
            </a:endParaRPr>
          </a:p>
          <a:p>
            <a:pPr marL="0" indent="0">
              <a:buNone/>
            </a:pPr>
            <a:r>
              <a:rPr lang="en-US" sz="2000" b="1" dirty="0">
                <a:latin typeface="Century" charset="0"/>
                <a:ea typeface="Century" charset="0"/>
                <a:cs typeface="Century" charset="0"/>
              </a:rPr>
              <a:t>What does the company do?</a:t>
            </a:r>
          </a:p>
          <a:p>
            <a:r>
              <a:rPr lang="en-US" sz="2000" dirty="0">
                <a:latin typeface="Century" charset="0"/>
                <a:ea typeface="Century" charset="0"/>
                <a:cs typeface="Century" charset="0"/>
              </a:rPr>
              <a:t>Power transmission and Distribution</a:t>
            </a:r>
          </a:p>
          <a:p>
            <a:pPr marL="0" indent="0">
              <a:buNone/>
            </a:pPr>
            <a:endParaRPr lang="en-US" sz="2000" dirty="0" smtClean="0">
              <a:latin typeface="Century" charset="0"/>
              <a:ea typeface="Century" charset="0"/>
              <a:cs typeface="Century" charset="0"/>
            </a:endParaRPr>
          </a:p>
          <a:p>
            <a:pPr marL="0" indent="0">
              <a:buNone/>
            </a:pPr>
            <a:r>
              <a:rPr lang="en-US" sz="2000" b="1" dirty="0" smtClean="0">
                <a:latin typeface="Century" charset="0"/>
                <a:ea typeface="Century" charset="0"/>
                <a:cs typeface="Century" charset="0"/>
              </a:rPr>
              <a:t>Industry</a:t>
            </a:r>
            <a:r>
              <a:rPr lang="en-US" sz="2000" dirty="0" smtClean="0">
                <a:latin typeface="Century" charset="0"/>
                <a:ea typeface="Century" charset="0"/>
                <a:cs typeface="Century" charset="0"/>
              </a:rPr>
              <a:t>: </a:t>
            </a:r>
          </a:p>
          <a:p>
            <a:pPr marL="0" indent="0">
              <a:buNone/>
            </a:pPr>
            <a:r>
              <a:rPr lang="en-US" sz="2000" dirty="0" smtClean="0">
                <a:latin typeface="Century" charset="0"/>
                <a:ea typeface="Century" charset="0"/>
                <a:cs typeface="Century" charset="0"/>
              </a:rPr>
              <a:t>Remote </a:t>
            </a:r>
            <a:r>
              <a:rPr lang="en-US" sz="2000" dirty="0">
                <a:latin typeface="Century" charset="0"/>
                <a:ea typeface="Century" charset="0"/>
                <a:cs typeface="Century" charset="0"/>
              </a:rPr>
              <a:t>construction </a:t>
            </a:r>
            <a:r>
              <a:rPr lang="en-US" sz="2000" dirty="0" smtClean="0">
                <a:latin typeface="Century" charset="0"/>
                <a:ea typeface="Century" charset="0"/>
                <a:cs typeface="Century" charset="0"/>
              </a:rPr>
              <a:t>of transmission </a:t>
            </a:r>
            <a:r>
              <a:rPr lang="en-US" sz="2000" dirty="0">
                <a:latin typeface="Century" charset="0"/>
                <a:ea typeface="Century" charset="0"/>
                <a:cs typeface="Century" charset="0"/>
              </a:rPr>
              <a:t>towers</a:t>
            </a:r>
          </a:p>
          <a:p>
            <a:pPr marL="0" indent="0">
              <a:buNone/>
            </a:pPr>
            <a:endParaRPr lang="en-US" sz="2000" dirty="0">
              <a:latin typeface="Century" charset="0"/>
              <a:ea typeface="Century" charset="0"/>
              <a:cs typeface="Century"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74327" y="1154664"/>
            <a:ext cx="5652655" cy="3200401"/>
          </a:xfrm>
          <a:prstGeom prst="rect">
            <a:avLst/>
          </a:prstGeom>
        </p:spPr>
      </p:pic>
      <p:sp>
        <p:nvSpPr>
          <p:cNvPr id="4" name="TextBox 3"/>
          <p:cNvSpPr txBox="1"/>
          <p:nvPr/>
        </p:nvSpPr>
        <p:spPr>
          <a:xfrm>
            <a:off x="8160327" y="4992376"/>
            <a:ext cx="1399309" cy="369332"/>
          </a:xfrm>
          <a:prstGeom prst="rect">
            <a:avLst/>
          </a:prstGeom>
          <a:noFill/>
        </p:spPr>
        <p:txBody>
          <a:bodyPr wrap="square" rtlCol="0">
            <a:spAutoFit/>
          </a:bodyPr>
          <a:lstStyle/>
          <a:p>
            <a:r>
              <a:rPr lang="en-US" dirty="0" smtClean="0">
                <a:hlinkClick r:id="rId3"/>
              </a:rPr>
              <a:t>Source</a:t>
            </a:r>
            <a:endParaRPr lang="en-US" dirty="0"/>
          </a:p>
        </p:txBody>
      </p:sp>
    </p:spTree>
    <p:extLst>
      <p:ext uri="{BB962C8B-B14F-4D97-AF65-F5344CB8AC3E}">
        <p14:creationId xmlns:p14="http://schemas.microsoft.com/office/powerpoint/2010/main" val="10917673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ame 4"/>
          <p:cNvSpPr/>
          <p:nvPr/>
        </p:nvSpPr>
        <p:spPr>
          <a:xfrm>
            <a:off x="3823855" y="471055"/>
            <a:ext cx="2895600" cy="858982"/>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TextBox 5"/>
          <p:cNvSpPr txBox="1"/>
          <p:nvPr/>
        </p:nvSpPr>
        <p:spPr>
          <a:xfrm>
            <a:off x="4239491" y="715880"/>
            <a:ext cx="1842655" cy="369332"/>
          </a:xfrm>
          <a:prstGeom prst="rect">
            <a:avLst/>
          </a:prstGeom>
          <a:noFill/>
        </p:spPr>
        <p:txBody>
          <a:bodyPr wrap="square" rtlCol="0">
            <a:spAutoFit/>
          </a:bodyPr>
          <a:lstStyle/>
          <a:p>
            <a:r>
              <a:rPr lang="en-US" smtClean="0"/>
              <a:t>Regional Office</a:t>
            </a:r>
            <a:endParaRPr lang="en-US"/>
          </a:p>
        </p:txBody>
      </p:sp>
      <p:cxnSp>
        <p:nvCxnSpPr>
          <p:cNvPr id="8" name="Straight Connector 7"/>
          <p:cNvCxnSpPr/>
          <p:nvPr/>
        </p:nvCxnSpPr>
        <p:spPr>
          <a:xfrm flipH="1">
            <a:off x="3089564" y="1330037"/>
            <a:ext cx="693885" cy="563292"/>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4759040" y="1323112"/>
            <a:ext cx="6925" cy="595745"/>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6192984" y="1330037"/>
            <a:ext cx="360216" cy="595745"/>
          </a:xfrm>
          <a:prstGeom prst="line">
            <a:avLst/>
          </a:prstGeom>
        </p:spPr>
        <p:style>
          <a:lnRef idx="1">
            <a:schemeClr val="accent1"/>
          </a:lnRef>
          <a:fillRef idx="0">
            <a:schemeClr val="accent1"/>
          </a:fillRef>
          <a:effectRef idx="0">
            <a:schemeClr val="accent1"/>
          </a:effectRef>
          <a:fontRef idx="minor">
            <a:schemeClr val="tx1"/>
          </a:fontRef>
        </p:style>
      </p:cxnSp>
      <p:sp>
        <p:nvSpPr>
          <p:cNvPr id="17" name="Frame 16"/>
          <p:cNvSpPr/>
          <p:nvPr/>
        </p:nvSpPr>
        <p:spPr>
          <a:xfrm>
            <a:off x="1459343" y="1842655"/>
            <a:ext cx="1911928" cy="775855"/>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Frame 18"/>
          <p:cNvSpPr/>
          <p:nvPr/>
        </p:nvSpPr>
        <p:spPr>
          <a:xfrm>
            <a:off x="6181426" y="1856507"/>
            <a:ext cx="1978901" cy="762003"/>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0" name="Frame 19"/>
          <p:cNvSpPr/>
          <p:nvPr/>
        </p:nvSpPr>
        <p:spPr>
          <a:xfrm>
            <a:off x="3858491" y="1856507"/>
            <a:ext cx="2038923" cy="775855"/>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TextBox 21"/>
          <p:cNvSpPr txBox="1"/>
          <p:nvPr/>
        </p:nvSpPr>
        <p:spPr>
          <a:xfrm>
            <a:off x="1616360" y="2036615"/>
            <a:ext cx="1902696" cy="369332"/>
          </a:xfrm>
          <a:prstGeom prst="rect">
            <a:avLst/>
          </a:prstGeom>
          <a:noFill/>
        </p:spPr>
        <p:txBody>
          <a:bodyPr wrap="square" rtlCol="0">
            <a:spAutoFit/>
          </a:bodyPr>
          <a:lstStyle/>
          <a:p>
            <a:r>
              <a:rPr lang="en-US" dirty="0" smtClean="0"/>
              <a:t>Project Office</a:t>
            </a:r>
            <a:endParaRPr lang="en-US" dirty="0"/>
          </a:p>
        </p:txBody>
      </p:sp>
      <p:sp>
        <p:nvSpPr>
          <p:cNvPr id="25" name="TextBox 24"/>
          <p:cNvSpPr txBox="1"/>
          <p:nvPr/>
        </p:nvSpPr>
        <p:spPr>
          <a:xfrm>
            <a:off x="4142503" y="2087480"/>
            <a:ext cx="1902696" cy="369332"/>
          </a:xfrm>
          <a:prstGeom prst="rect">
            <a:avLst/>
          </a:prstGeom>
          <a:noFill/>
        </p:spPr>
        <p:txBody>
          <a:bodyPr wrap="square" rtlCol="0">
            <a:spAutoFit/>
          </a:bodyPr>
          <a:lstStyle/>
          <a:p>
            <a:r>
              <a:rPr lang="en-US" dirty="0" smtClean="0"/>
              <a:t>Project Office</a:t>
            </a:r>
            <a:endParaRPr lang="en-US" dirty="0"/>
          </a:p>
        </p:txBody>
      </p:sp>
      <p:sp>
        <p:nvSpPr>
          <p:cNvPr id="26" name="TextBox 25"/>
          <p:cNvSpPr txBox="1"/>
          <p:nvPr/>
        </p:nvSpPr>
        <p:spPr>
          <a:xfrm>
            <a:off x="6393858" y="2082920"/>
            <a:ext cx="1902696" cy="369332"/>
          </a:xfrm>
          <a:prstGeom prst="rect">
            <a:avLst/>
          </a:prstGeom>
          <a:noFill/>
        </p:spPr>
        <p:txBody>
          <a:bodyPr wrap="square" rtlCol="0">
            <a:spAutoFit/>
          </a:bodyPr>
          <a:lstStyle/>
          <a:p>
            <a:r>
              <a:rPr lang="en-US" dirty="0" smtClean="0"/>
              <a:t>Project Office</a:t>
            </a:r>
            <a:endParaRPr lang="en-US" dirty="0"/>
          </a:p>
        </p:txBody>
      </p:sp>
      <p:pic>
        <p:nvPicPr>
          <p:cNvPr id="27" name="Picture 2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2177" y="2854033"/>
            <a:ext cx="1012328" cy="1198418"/>
          </a:xfrm>
          <a:prstGeom prst="rect">
            <a:avLst/>
          </a:prstGeom>
        </p:spPr>
      </p:pic>
      <p:pic>
        <p:nvPicPr>
          <p:cNvPr id="28" name="Picture 2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81083" y="2854033"/>
            <a:ext cx="1012328" cy="1198418"/>
          </a:xfrm>
          <a:prstGeom prst="rect">
            <a:avLst/>
          </a:prstGeom>
        </p:spPr>
      </p:pic>
      <p:pic>
        <p:nvPicPr>
          <p:cNvPr id="29" name="Picture 2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53200" y="2844923"/>
            <a:ext cx="1012328" cy="1198418"/>
          </a:xfrm>
          <a:prstGeom prst="rect">
            <a:avLst/>
          </a:prstGeom>
        </p:spPr>
      </p:pic>
      <p:pic>
        <p:nvPicPr>
          <p:cNvPr id="34" name="Picture 3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03286" y="3159015"/>
            <a:ext cx="1012328" cy="1198418"/>
          </a:xfrm>
          <a:prstGeom prst="rect">
            <a:avLst/>
          </a:prstGeom>
        </p:spPr>
      </p:pic>
      <p:pic>
        <p:nvPicPr>
          <p:cNvPr id="35" name="Picture 3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0958" y="3271276"/>
            <a:ext cx="1012328" cy="1198418"/>
          </a:xfrm>
          <a:prstGeom prst="rect">
            <a:avLst/>
          </a:prstGeom>
        </p:spPr>
      </p:pic>
      <p:pic>
        <p:nvPicPr>
          <p:cNvPr id="36" name="Picture 3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73092" y="3313247"/>
            <a:ext cx="1012328" cy="1198418"/>
          </a:xfrm>
          <a:prstGeom prst="rect">
            <a:avLst/>
          </a:prstGeom>
        </p:spPr>
      </p:pic>
      <p:pic>
        <p:nvPicPr>
          <p:cNvPr id="37" name="Picture 3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70876" y="3402565"/>
            <a:ext cx="1012328" cy="1198418"/>
          </a:xfrm>
          <a:prstGeom prst="rect">
            <a:avLst/>
          </a:prstGeom>
        </p:spPr>
      </p:pic>
      <p:pic>
        <p:nvPicPr>
          <p:cNvPr id="38" name="Picture 3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92520" y="3342490"/>
            <a:ext cx="1012328" cy="1198418"/>
          </a:xfrm>
          <a:prstGeom prst="rect">
            <a:avLst/>
          </a:prstGeom>
        </p:spPr>
      </p:pic>
      <p:pic>
        <p:nvPicPr>
          <p:cNvPr id="39" name="Picture 3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26418" y="3425625"/>
            <a:ext cx="1012328" cy="1198418"/>
          </a:xfrm>
          <a:prstGeom prst="rect">
            <a:avLst/>
          </a:prstGeom>
        </p:spPr>
      </p:pic>
      <p:sp>
        <p:nvSpPr>
          <p:cNvPr id="41" name="Frame 40"/>
          <p:cNvSpPr/>
          <p:nvPr/>
        </p:nvSpPr>
        <p:spPr>
          <a:xfrm>
            <a:off x="534300" y="4624043"/>
            <a:ext cx="1219373" cy="390209"/>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2" name="Frame 41"/>
          <p:cNvSpPr/>
          <p:nvPr/>
        </p:nvSpPr>
        <p:spPr>
          <a:xfrm>
            <a:off x="1208479" y="4988402"/>
            <a:ext cx="1502059" cy="459386"/>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3" name="Frame 42"/>
          <p:cNvSpPr/>
          <p:nvPr/>
        </p:nvSpPr>
        <p:spPr>
          <a:xfrm>
            <a:off x="7671006" y="4715126"/>
            <a:ext cx="1497127" cy="449789"/>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4" name="Frame 43"/>
          <p:cNvSpPr/>
          <p:nvPr/>
        </p:nvSpPr>
        <p:spPr>
          <a:xfrm>
            <a:off x="4789136" y="4748473"/>
            <a:ext cx="1474926" cy="415732"/>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5" name="Frame 44"/>
          <p:cNvSpPr/>
          <p:nvPr/>
        </p:nvSpPr>
        <p:spPr>
          <a:xfrm>
            <a:off x="3470726" y="4745434"/>
            <a:ext cx="1321991" cy="415732"/>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6" name="Frame 45"/>
          <p:cNvSpPr/>
          <p:nvPr/>
        </p:nvSpPr>
        <p:spPr>
          <a:xfrm>
            <a:off x="4092581" y="5176613"/>
            <a:ext cx="1417947" cy="421103"/>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7" name="Frame 46"/>
          <p:cNvSpPr/>
          <p:nvPr/>
        </p:nvSpPr>
        <p:spPr>
          <a:xfrm>
            <a:off x="1771118" y="4618220"/>
            <a:ext cx="1433789" cy="420698"/>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8" name="Frame 47"/>
          <p:cNvSpPr/>
          <p:nvPr/>
        </p:nvSpPr>
        <p:spPr>
          <a:xfrm>
            <a:off x="7007084" y="5185701"/>
            <a:ext cx="1460434" cy="402929"/>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9" name="Frame 48"/>
          <p:cNvSpPr/>
          <p:nvPr/>
        </p:nvSpPr>
        <p:spPr>
          <a:xfrm>
            <a:off x="6352001" y="4719707"/>
            <a:ext cx="1310167" cy="454140"/>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0" name="TextBox 49"/>
          <p:cNvSpPr txBox="1"/>
          <p:nvPr/>
        </p:nvSpPr>
        <p:spPr>
          <a:xfrm>
            <a:off x="517457" y="4685994"/>
            <a:ext cx="1378371" cy="276999"/>
          </a:xfrm>
          <a:prstGeom prst="rect">
            <a:avLst/>
          </a:prstGeom>
          <a:noFill/>
        </p:spPr>
        <p:txBody>
          <a:bodyPr wrap="square" rtlCol="0">
            <a:spAutoFit/>
          </a:bodyPr>
          <a:lstStyle/>
          <a:p>
            <a:r>
              <a:rPr lang="en-US" sz="1200" dirty="0" smtClean="0"/>
              <a:t>Project Manager</a:t>
            </a:r>
            <a:endParaRPr lang="en-US" sz="1200" dirty="0"/>
          </a:p>
        </p:txBody>
      </p:sp>
      <p:sp>
        <p:nvSpPr>
          <p:cNvPr id="51" name="TextBox 50"/>
          <p:cNvSpPr txBox="1"/>
          <p:nvPr/>
        </p:nvSpPr>
        <p:spPr>
          <a:xfrm>
            <a:off x="3475482" y="4828569"/>
            <a:ext cx="1378371" cy="276999"/>
          </a:xfrm>
          <a:prstGeom prst="rect">
            <a:avLst/>
          </a:prstGeom>
          <a:noFill/>
        </p:spPr>
        <p:txBody>
          <a:bodyPr wrap="square" rtlCol="0">
            <a:spAutoFit/>
          </a:bodyPr>
          <a:lstStyle/>
          <a:p>
            <a:r>
              <a:rPr lang="en-US" sz="1200" dirty="0" smtClean="0"/>
              <a:t>Project Manager</a:t>
            </a:r>
            <a:endParaRPr lang="en-US" sz="1200" dirty="0"/>
          </a:p>
        </p:txBody>
      </p:sp>
      <p:sp>
        <p:nvSpPr>
          <p:cNvPr id="52" name="TextBox 51"/>
          <p:cNvSpPr txBox="1"/>
          <p:nvPr/>
        </p:nvSpPr>
        <p:spPr>
          <a:xfrm>
            <a:off x="6328554" y="4786123"/>
            <a:ext cx="1378371" cy="276999"/>
          </a:xfrm>
          <a:prstGeom prst="rect">
            <a:avLst/>
          </a:prstGeom>
          <a:noFill/>
        </p:spPr>
        <p:txBody>
          <a:bodyPr wrap="square" rtlCol="0">
            <a:spAutoFit/>
          </a:bodyPr>
          <a:lstStyle/>
          <a:p>
            <a:r>
              <a:rPr lang="en-US" sz="1200" dirty="0" smtClean="0"/>
              <a:t>Project Manager</a:t>
            </a:r>
            <a:endParaRPr lang="en-US" sz="1200" dirty="0"/>
          </a:p>
        </p:txBody>
      </p:sp>
      <p:sp>
        <p:nvSpPr>
          <p:cNvPr id="53" name="TextBox 52"/>
          <p:cNvSpPr txBox="1"/>
          <p:nvPr/>
        </p:nvSpPr>
        <p:spPr>
          <a:xfrm>
            <a:off x="1801240" y="4685994"/>
            <a:ext cx="1500136" cy="276999"/>
          </a:xfrm>
          <a:prstGeom prst="rect">
            <a:avLst/>
          </a:prstGeom>
          <a:noFill/>
        </p:spPr>
        <p:txBody>
          <a:bodyPr wrap="square" rtlCol="0">
            <a:spAutoFit/>
          </a:bodyPr>
          <a:lstStyle/>
          <a:p>
            <a:r>
              <a:rPr lang="en-US" sz="1200" dirty="0" smtClean="0"/>
              <a:t>Accounts Manager</a:t>
            </a:r>
            <a:endParaRPr lang="en-US" sz="1200" dirty="0"/>
          </a:p>
        </p:txBody>
      </p:sp>
      <p:sp>
        <p:nvSpPr>
          <p:cNvPr id="54" name="TextBox 53"/>
          <p:cNvSpPr txBox="1"/>
          <p:nvPr/>
        </p:nvSpPr>
        <p:spPr>
          <a:xfrm>
            <a:off x="4834938" y="4797977"/>
            <a:ext cx="2262755" cy="276999"/>
          </a:xfrm>
          <a:prstGeom prst="rect">
            <a:avLst/>
          </a:prstGeom>
          <a:noFill/>
        </p:spPr>
        <p:txBody>
          <a:bodyPr wrap="square" rtlCol="0">
            <a:spAutoFit/>
          </a:bodyPr>
          <a:lstStyle/>
          <a:p>
            <a:r>
              <a:rPr lang="en-US" sz="1200" dirty="0" smtClean="0"/>
              <a:t>Accounts Manager</a:t>
            </a:r>
            <a:endParaRPr lang="en-US" sz="1200" dirty="0"/>
          </a:p>
        </p:txBody>
      </p:sp>
      <p:sp>
        <p:nvSpPr>
          <p:cNvPr id="55" name="TextBox 54"/>
          <p:cNvSpPr txBox="1"/>
          <p:nvPr/>
        </p:nvSpPr>
        <p:spPr>
          <a:xfrm>
            <a:off x="7672652" y="4797977"/>
            <a:ext cx="1500136" cy="276999"/>
          </a:xfrm>
          <a:prstGeom prst="rect">
            <a:avLst/>
          </a:prstGeom>
          <a:noFill/>
        </p:spPr>
        <p:txBody>
          <a:bodyPr wrap="square" rtlCol="0">
            <a:spAutoFit/>
          </a:bodyPr>
          <a:lstStyle/>
          <a:p>
            <a:r>
              <a:rPr lang="en-US" sz="1200" dirty="0" smtClean="0"/>
              <a:t>Accounts Manager</a:t>
            </a:r>
            <a:endParaRPr lang="en-US" sz="1200" dirty="0"/>
          </a:p>
        </p:txBody>
      </p:sp>
      <p:sp>
        <p:nvSpPr>
          <p:cNvPr id="56" name="TextBox 55"/>
          <p:cNvSpPr txBox="1"/>
          <p:nvPr/>
        </p:nvSpPr>
        <p:spPr>
          <a:xfrm>
            <a:off x="1219200" y="5158626"/>
            <a:ext cx="1502059" cy="276999"/>
          </a:xfrm>
          <a:prstGeom prst="rect">
            <a:avLst/>
          </a:prstGeom>
          <a:noFill/>
        </p:spPr>
        <p:txBody>
          <a:bodyPr wrap="square" rtlCol="0">
            <a:spAutoFit/>
          </a:bodyPr>
          <a:lstStyle/>
          <a:p>
            <a:r>
              <a:rPr lang="en-US" sz="1200" dirty="0" smtClean="0"/>
              <a:t>Planning Engineer</a:t>
            </a:r>
            <a:endParaRPr lang="en-US" sz="1200" dirty="0"/>
          </a:p>
        </p:txBody>
      </p:sp>
      <p:sp>
        <p:nvSpPr>
          <p:cNvPr id="57" name="TextBox 56"/>
          <p:cNvSpPr txBox="1"/>
          <p:nvPr/>
        </p:nvSpPr>
        <p:spPr>
          <a:xfrm>
            <a:off x="7017739" y="5283639"/>
            <a:ext cx="1502059" cy="276999"/>
          </a:xfrm>
          <a:prstGeom prst="rect">
            <a:avLst/>
          </a:prstGeom>
          <a:noFill/>
        </p:spPr>
        <p:txBody>
          <a:bodyPr wrap="square" rtlCol="0">
            <a:spAutoFit/>
          </a:bodyPr>
          <a:lstStyle/>
          <a:p>
            <a:r>
              <a:rPr lang="en-US" sz="1200" dirty="0" smtClean="0"/>
              <a:t>Planning Engineer</a:t>
            </a:r>
            <a:endParaRPr lang="en-US" sz="1200" dirty="0"/>
          </a:p>
        </p:txBody>
      </p:sp>
      <p:sp>
        <p:nvSpPr>
          <p:cNvPr id="58" name="TextBox 57"/>
          <p:cNvSpPr txBox="1"/>
          <p:nvPr/>
        </p:nvSpPr>
        <p:spPr>
          <a:xfrm>
            <a:off x="4103095" y="5187344"/>
            <a:ext cx="1502059" cy="276999"/>
          </a:xfrm>
          <a:prstGeom prst="rect">
            <a:avLst/>
          </a:prstGeom>
          <a:noFill/>
        </p:spPr>
        <p:txBody>
          <a:bodyPr wrap="square" rtlCol="0">
            <a:spAutoFit/>
          </a:bodyPr>
          <a:lstStyle/>
          <a:p>
            <a:r>
              <a:rPr lang="en-US" sz="1200" dirty="0" smtClean="0"/>
              <a:t>Planning Engineer</a:t>
            </a:r>
            <a:endParaRPr lang="en-US" sz="1200" dirty="0"/>
          </a:p>
        </p:txBody>
      </p:sp>
      <p:pic>
        <p:nvPicPr>
          <p:cNvPr id="60" name="Picture 5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91681" y="177830"/>
            <a:ext cx="1012328" cy="1198418"/>
          </a:xfrm>
          <a:prstGeom prst="rect">
            <a:avLst/>
          </a:prstGeom>
        </p:spPr>
      </p:pic>
      <p:cxnSp>
        <p:nvCxnSpPr>
          <p:cNvPr id="62" name="Straight Arrow Connector 61"/>
          <p:cNvCxnSpPr/>
          <p:nvPr/>
        </p:nvCxnSpPr>
        <p:spPr>
          <a:xfrm>
            <a:off x="6719455" y="799072"/>
            <a:ext cx="1737153" cy="288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3" name="TextBox 62"/>
          <p:cNvSpPr txBox="1"/>
          <p:nvPr/>
        </p:nvSpPr>
        <p:spPr>
          <a:xfrm>
            <a:off x="9572325" y="900546"/>
            <a:ext cx="1898282" cy="646331"/>
          </a:xfrm>
          <a:prstGeom prst="rect">
            <a:avLst/>
          </a:prstGeom>
          <a:noFill/>
        </p:spPr>
        <p:txBody>
          <a:bodyPr wrap="square" rtlCol="0">
            <a:spAutoFit/>
          </a:bodyPr>
          <a:lstStyle/>
          <a:p>
            <a:r>
              <a:rPr lang="en-US" dirty="0" smtClean="0"/>
              <a:t>Operation Coordinator</a:t>
            </a:r>
            <a:endParaRPr lang="en-US" dirty="0"/>
          </a:p>
        </p:txBody>
      </p:sp>
      <p:sp>
        <p:nvSpPr>
          <p:cNvPr id="76" name="Frame 75"/>
          <p:cNvSpPr/>
          <p:nvPr/>
        </p:nvSpPr>
        <p:spPr>
          <a:xfrm>
            <a:off x="8700655" y="2456990"/>
            <a:ext cx="2327563" cy="817418"/>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78" name="Straight Arrow Connector 77"/>
          <p:cNvCxnSpPr/>
          <p:nvPr/>
        </p:nvCxnSpPr>
        <p:spPr>
          <a:xfrm>
            <a:off x="8160327" y="2628162"/>
            <a:ext cx="540328" cy="1303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9" name="TextBox 78"/>
          <p:cNvSpPr txBox="1"/>
          <p:nvPr/>
        </p:nvSpPr>
        <p:spPr>
          <a:xfrm>
            <a:off x="8863685" y="2576651"/>
            <a:ext cx="2099883" cy="646331"/>
          </a:xfrm>
          <a:prstGeom prst="rect">
            <a:avLst/>
          </a:prstGeom>
          <a:noFill/>
        </p:spPr>
        <p:txBody>
          <a:bodyPr wrap="square" rtlCol="0">
            <a:spAutoFit/>
          </a:bodyPr>
          <a:lstStyle/>
          <a:p>
            <a:r>
              <a:rPr lang="en-US" dirty="0" smtClean="0"/>
              <a:t>Execution  teams with Team lead </a:t>
            </a:r>
            <a:endParaRPr lang="en-US" dirty="0"/>
          </a:p>
        </p:txBody>
      </p:sp>
      <p:cxnSp>
        <p:nvCxnSpPr>
          <p:cNvPr id="4" name="Straight Connector 3"/>
          <p:cNvCxnSpPr>
            <a:stCxn id="76" idx="2"/>
          </p:cNvCxnSpPr>
          <p:nvPr/>
        </p:nvCxnSpPr>
        <p:spPr>
          <a:xfrm>
            <a:off x="9864437" y="3274408"/>
            <a:ext cx="41563" cy="549447"/>
          </a:xfrm>
          <a:prstGeom prst="line">
            <a:avLst/>
          </a:prstGeom>
        </p:spPr>
        <p:style>
          <a:lnRef idx="1">
            <a:schemeClr val="accent1"/>
          </a:lnRef>
          <a:fillRef idx="0">
            <a:schemeClr val="accent1"/>
          </a:fillRef>
          <a:effectRef idx="0">
            <a:schemeClr val="accent1"/>
          </a:effectRef>
          <a:fontRef idx="minor">
            <a:schemeClr val="tx1"/>
          </a:fontRef>
        </p:style>
      </p:cxnSp>
      <p:sp>
        <p:nvSpPr>
          <p:cNvPr id="7" name="Frame 6"/>
          <p:cNvSpPr/>
          <p:nvPr/>
        </p:nvSpPr>
        <p:spPr>
          <a:xfrm>
            <a:off x="9504009" y="3837710"/>
            <a:ext cx="2160214" cy="862020"/>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TextBox 9"/>
          <p:cNvSpPr txBox="1"/>
          <p:nvPr/>
        </p:nvSpPr>
        <p:spPr>
          <a:xfrm>
            <a:off x="9915003" y="3964809"/>
            <a:ext cx="1391243" cy="323165"/>
          </a:xfrm>
          <a:prstGeom prst="rect">
            <a:avLst/>
          </a:prstGeom>
          <a:noFill/>
        </p:spPr>
        <p:txBody>
          <a:bodyPr wrap="square" rtlCol="0">
            <a:spAutoFit/>
          </a:bodyPr>
          <a:lstStyle/>
          <a:p>
            <a:r>
              <a:rPr lang="en-US" sz="1500" dirty="0" smtClean="0"/>
              <a:t>Supervisors</a:t>
            </a:r>
            <a:endParaRPr lang="en-US" sz="1500" dirty="0"/>
          </a:p>
        </p:txBody>
      </p:sp>
      <p:sp>
        <p:nvSpPr>
          <p:cNvPr id="12" name="TextBox 11"/>
          <p:cNvSpPr txBox="1"/>
          <p:nvPr/>
        </p:nvSpPr>
        <p:spPr>
          <a:xfrm>
            <a:off x="9558219" y="4193567"/>
            <a:ext cx="2280110" cy="323165"/>
          </a:xfrm>
          <a:prstGeom prst="rect">
            <a:avLst/>
          </a:prstGeom>
          <a:noFill/>
        </p:spPr>
        <p:txBody>
          <a:bodyPr wrap="square" rtlCol="0">
            <a:spAutoFit/>
          </a:bodyPr>
          <a:lstStyle/>
          <a:p>
            <a:r>
              <a:rPr lang="en-US" sz="1500" dirty="0" smtClean="0"/>
              <a:t>(Entry level Engineers)</a:t>
            </a:r>
            <a:endParaRPr lang="en-US" sz="1500" dirty="0"/>
          </a:p>
        </p:txBody>
      </p:sp>
    </p:spTree>
    <p:extLst>
      <p:ext uri="{BB962C8B-B14F-4D97-AF65-F5344CB8AC3E}">
        <p14:creationId xmlns:p14="http://schemas.microsoft.com/office/powerpoint/2010/main" val="13421188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12618" y="110837"/>
            <a:ext cx="10841182" cy="5832764"/>
          </a:xfrm>
        </p:spPr>
        <p:txBody>
          <a:bodyPr>
            <a:noAutofit/>
          </a:bodyPr>
          <a:lstStyle/>
          <a:p>
            <a:pPr marL="0" indent="0">
              <a:buNone/>
            </a:pPr>
            <a:endParaRPr lang="en-US" sz="2000" b="1" dirty="0" smtClean="0">
              <a:latin typeface="Century" charset="0"/>
              <a:ea typeface="Century" charset="0"/>
              <a:cs typeface="Century" charset="0"/>
            </a:endParaRPr>
          </a:p>
          <a:p>
            <a:pPr marL="0" indent="0">
              <a:buNone/>
            </a:pPr>
            <a:r>
              <a:rPr lang="en-US" sz="2000" b="1" dirty="0" smtClean="0">
                <a:latin typeface="Century" charset="0"/>
                <a:ea typeface="Century" charset="0"/>
                <a:cs typeface="Century" charset="0"/>
              </a:rPr>
              <a:t>What </a:t>
            </a:r>
            <a:r>
              <a:rPr lang="en-US" sz="2000" b="1" dirty="0">
                <a:latin typeface="Century" charset="0"/>
                <a:ea typeface="Century" charset="0"/>
                <a:cs typeface="Century" charset="0"/>
              </a:rPr>
              <a:t>did I learn</a:t>
            </a:r>
            <a:r>
              <a:rPr lang="en-US" sz="2000" b="1" dirty="0" smtClean="0">
                <a:latin typeface="Century" charset="0"/>
                <a:ea typeface="Century" charset="0"/>
                <a:cs typeface="Century" charset="0"/>
              </a:rPr>
              <a:t>?</a:t>
            </a:r>
            <a:endParaRPr lang="en-US" sz="2000" b="1" dirty="0">
              <a:latin typeface="Century" charset="0"/>
              <a:ea typeface="Century" charset="0"/>
              <a:cs typeface="Century" charset="0"/>
            </a:endParaRPr>
          </a:p>
          <a:p>
            <a:pPr>
              <a:buFontTx/>
              <a:buChar char="-"/>
            </a:pPr>
            <a:r>
              <a:rPr lang="en-US" sz="2000" b="1" dirty="0">
                <a:latin typeface="Century" charset="0"/>
                <a:ea typeface="Century" charset="0"/>
                <a:cs typeface="Century" charset="0"/>
              </a:rPr>
              <a:t>Management work differs in each </a:t>
            </a:r>
            <a:r>
              <a:rPr lang="en-US" sz="2000" b="1" dirty="0" smtClean="0">
                <a:latin typeface="Century" charset="0"/>
                <a:ea typeface="Century" charset="0"/>
                <a:cs typeface="Century" charset="0"/>
              </a:rPr>
              <a:t>industry</a:t>
            </a:r>
            <a:endParaRPr lang="en-US" sz="2000" b="1" dirty="0">
              <a:latin typeface="Century" charset="0"/>
              <a:ea typeface="Century" charset="0"/>
              <a:cs typeface="Century" charset="0"/>
            </a:endParaRPr>
          </a:p>
          <a:p>
            <a:pPr>
              <a:buFontTx/>
              <a:buChar char="-"/>
            </a:pPr>
            <a:r>
              <a:rPr lang="en-US" sz="2000" dirty="0">
                <a:latin typeface="Century" charset="0"/>
                <a:ea typeface="Century" charset="0"/>
                <a:cs typeface="Century" charset="0"/>
              </a:rPr>
              <a:t>A project for example in construction has a hierarchical structure in which each sub team in different </a:t>
            </a:r>
            <a:r>
              <a:rPr lang="en-US" sz="2000" dirty="0" smtClean="0">
                <a:latin typeface="Century" charset="0"/>
                <a:ea typeface="Century" charset="0"/>
                <a:cs typeface="Century" charset="0"/>
              </a:rPr>
              <a:t>Project Office locations </a:t>
            </a:r>
            <a:r>
              <a:rPr lang="en-US" sz="2000" dirty="0">
                <a:latin typeface="Century" charset="0"/>
                <a:ea typeface="Century" charset="0"/>
                <a:cs typeface="Century" charset="0"/>
              </a:rPr>
              <a:t>will manage a sub task for the entire </a:t>
            </a:r>
            <a:r>
              <a:rPr lang="en-US" sz="2000" dirty="0" smtClean="0">
                <a:latin typeface="Century" charset="0"/>
                <a:ea typeface="Century" charset="0"/>
                <a:cs typeface="Century" charset="0"/>
              </a:rPr>
              <a:t>project</a:t>
            </a:r>
          </a:p>
          <a:p>
            <a:pPr>
              <a:buFontTx/>
              <a:buChar char="-"/>
            </a:pPr>
            <a:r>
              <a:rPr lang="en-US" sz="2000" dirty="0">
                <a:latin typeface="Century" charset="0"/>
                <a:ea typeface="Century" charset="0"/>
                <a:cs typeface="Century" charset="0"/>
              </a:rPr>
              <a:t>The requirements from the planning engineers are put forward for approval to the Project Manager and Accountant Manager which in turn goes to the Operation Coordinator for final </a:t>
            </a:r>
            <a:r>
              <a:rPr lang="en-US" sz="2000" dirty="0" smtClean="0">
                <a:latin typeface="Century" charset="0"/>
                <a:ea typeface="Century" charset="0"/>
                <a:cs typeface="Century" charset="0"/>
              </a:rPr>
              <a:t>approval</a:t>
            </a:r>
          </a:p>
          <a:p>
            <a:pPr>
              <a:buFontTx/>
              <a:buChar char="-"/>
            </a:pPr>
            <a:r>
              <a:rPr lang="en-US" sz="2000" dirty="0" smtClean="0">
                <a:latin typeface="Century" charset="0"/>
                <a:ea typeface="Century" charset="0"/>
                <a:cs typeface="Century" charset="0"/>
              </a:rPr>
              <a:t>Safety </a:t>
            </a:r>
            <a:r>
              <a:rPr lang="en-US" sz="2000" dirty="0">
                <a:latin typeface="Century" charset="0"/>
                <a:ea typeface="Century" charset="0"/>
                <a:cs typeface="Century" charset="0"/>
              </a:rPr>
              <a:t>concerns </a:t>
            </a:r>
            <a:r>
              <a:rPr lang="mr-IN" sz="2000" dirty="0">
                <a:latin typeface="Century" charset="0"/>
                <a:ea typeface="Century" charset="0"/>
                <a:cs typeface="Century" charset="0"/>
              </a:rPr>
              <a:t>–</a:t>
            </a:r>
            <a:r>
              <a:rPr lang="en-US" sz="2000" dirty="0">
                <a:latin typeface="Century" charset="0"/>
                <a:ea typeface="Century" charset="0"/>
                <a:cs typeface="Century" charset="0"/>
              </a:rPr>
              <a:t> In construction site safety measures has to be taken for each </a:t>
            </a:r>
            <a:r>
              <a:rPr lang="en-US" sz="2000" dirty="0" smtClean="0">
                <a:latin typeface="Century" charset="0"/>
                <a:ea typeface="Century" charset="0"/>
                <a:cs typeface="Century" charset="0"/>
              </a:rPr>
              <a:t>employee</a:t>
            </a:r>
            <a:endParaRPr lang="en-US" sz="2000" dirty="0">
              <a:latin typeface="Century" charset="0"/>
              <a:ea typeface="Century" charset="0"/>
              <a:cs typeface="Century" charset="0"/>
            </a:endParaRPr>
          </a:p>
          <a:p>
            <a:pPr>
              <a:buFontTx/>
              <a:buChar char="-"/>
            </a:pPr>
            <a:r>
              <a:rPr lang="en-US" sz="2000" dirty="0">
                <a:latin typeface="Century" charset="0"/>
                <a:ea typeface="Century" charset="0"/>
                <a:cs typeface="Century" charset="0"/>
              </a:rPr>
              <a:t>Scheduled meetings with each manager from different remote site locations is done by the coordinator to make sure the </a:t>
            </a:r>
            <a:r>
              <a:rPr lang="en-US" sz="2000" dirty="0" smtClean="0">
                <a:latin typeface="Century" charset="0"/>
                <a:ea typeface="Century" charset="0"/>
                <a:cs typeface="Century" charset="0"/>
              </a:rPr>
              <a:t>groups have all </a:t>
            </a:r>
            <a:r>
              <a:rPr lang="en-US" sz="2000" dirty="0">
                <a:latin typeface="Century" charset="0"/>
                <a:ea typeface="Century" charset="0"/>
                <a:cs typeface="Century" charset="0"/>
              </a:rPr>
              <a:t>they want to make progress in the project in the execution level and helping them clear out any </a:t>
            </a:r>
            <a:r>
              <a:rPr lang="en-US" sz="2000" dirty="0" smtClean="0">
                <a:latin typeface="Century" charset="0"/>
                <a:ea typeface="Century" charset="0"/>
                <a:cs typeface="Century" charset="0"/>
              </a:rPr>
              <a:t>blockers</a:t>
            </a:r>
          </a:p>
          <a:p>
            <a:pPr>
              <a:buFontTx/>
              <a:buChar char="-"/>
            </a:pPr>
            <a:r>
              <a:rPr lang="en-US" sz="2000" dirty="0">
                <a:latin typeface="Century" charset="0"/>
                <a:ea typeface="Century" charset="0"/>
                <a:cs typeface="Century" charset="0"/>
              </a:rPr>
              <a:t>The planning managers are responsible to make sure the supervisors work well to manage the construction site employees </a:t>
            </a:r>
          </a:p>
          <a:p>
            <a:pPr>
              <a:buFontTx/>
              <a:buChar char="-"/>
            </a:pPr>
            <a:r>
              <a:rPr lang="en-US" sz="2000" dirty="0" smtClean="0">
                <a:latin typeface="Century" charset="0"/>
                <a:ea typeface="Century" charset="0"/>
                <a:cs typeface="Century" charset="0"/>
              </a:rPr>
              <a:t>Travelling </a:t>
            </a:r>
            <a:r>
              <a:rPr lang="en-US" sz="2000" dirty="0">
                <a:latin typeface="Century" charset="0"/>
                <a:ea typeface="Century" charset="0"/>
                <a:cs typeface="Century" charset="0"/>
              </a:rPr>
              <a:t>and relocating to remote areas might be required depending on the project especially in construction related </a:t>
            </a:r>
            <a:r>
              <a:rPr lang="en-US" sz="2000" dirty="0" smtClean="0">
                <a:latin typeface="Century" charset="0"/>
                <a:ea typeface="Century" charset="0"/>
                <a:cs typeface="Century" charset="0"/>
              </a:rPr>
              <a:t>projects</a:t>
            </a:r>
            <a:endParaRPr lang="en-US" sz="2000" dirty="0">
              <a:latin typeface="Century" charset="0"/>
              <a:ea typeface="Century" charset="0"/>
              <a:cs typeface="Century" charset="0"/>
            </a:endParaRPr>
          </a:p>
          <a:p>
            <a:endParaRPr lang="en-US" sz="2000" dirty="0"/>
          </a:p>
        </p:txBody>
      </p:sp>
    </p:spTree>
    <p:extLst>
      <p:ext uri="{BB962C8B-B14F-4D97-AF65-F5344CB8AC3E}">
        <p14:creationId xmlns:p14="http://schemas.microsoft.com/office/powerpoint/2010/main" val="9211806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92726" y="207819"/>
            <a:ext cx="10661073" cy="5735782"/>
          </a:xfrm>
        </p:spPr>
        <p:txBody>
          <a:bodyPr>
            <a:noAutofit/>
          </a:bodyPr>
          <a:lstStyle/>
          <a:p>
            <a:pPr marL="800100" lvl="2" indent="-342900" algn="just">
              <a:spcBef>
                <a:spcPts val="1000"/>
              </a:spcBef>
            </a:pPr>
            <a:endParaRPr lang="en-US" dirty="0" smtClean="0">
              <a:latin typeface="Century" charset="0"/>
              <a:ea typeface="Century" charset="0"/>
              <a:cs typeface="Century" charset="0"/>
            </a:endParaRPr>
          </a:p>
          <a:p>
            <a:pPr marL="0" lvl="1" indent="0" algn="just">
              <a:spcBef>
                <a:spcPts val="1000"/>
              </a:spcBef>
              <a:buNone/>
            </a:pPr>
            <a:r>
              <a:rPr lang="en-US" sz="2000" b="1" dirty="0" smtClean="0">
                <a:latin typeface="Century" charset="0"/>
                <a:ea typeface="Century" charset="0"/>
                <a:cs typeface="Century" charset="0"/>
              </a:rPr>
              <a:t>- Fore </a:t>
            </a:r>
            <a:r>
              <a:rPr lang="en-US" sz="2000" b="1" dirty="0">
                <a:latin typeface="Century" charset="0"/>
                <a:ea typeface="Century" charset="0"/>
                <a:cs typeface="Century" charset="0"/>
              </a:rPr>
              <a:t>seeing events and planning things way ahead </a:t>
            </a:r>
            <a:r>
              <a:rPr lang="en-US" sz="2000" dirty="0">
                <a:latin typeface="Century" charset="0"/>
                <a:ea typeface="Century" charset="0"/>
                <a:cs typeface="Century" charset="0"/>
              </a:rPr>
              <a:t>in time is required on a </a:t>
            </a:r>
            <a:r>
              <a:rPr lang="en-US" sz="2000" dirty="0" smtClean="0">
                <a:latin typeface="Century" charset="0"/>
                <a:ea typeface="Century" charset="0"/>
                <a:cs typeface="Century" charset="0"/>
              </a:rPr>
              <a:t>higher </a:t>
            </a:r>
            <a:r>
              <a:rPr lang="en-US" sz="2000" dirty="0">
                <a:latin typeface="Century" charset="0"/>
                <a:ea typeface="Century" charset="0"/>
                <a:cs typeface="Century" charset="0"/>
              </a:rPr>
              <a:t>level so that the each sub tasks depending on each other does not get </a:t>
            </a:r>
            <a:r>
              <a:rPr lang="en-US" sz="2000" dirty="0" smtClean="0">
                <a:latin typeface="Century" charset="0"/>
                <a:ea typeface="Century" charset="0"/>
                <a:cs typeface="Century" charset="0"/>
              </a:rPr>
              <a:t>affected</a:t>
            </a:r>
          </a:p>
          <a:p>
            <a:pPr marL="457200" lvl="2" indent="0" algn="just">
              <a:spcBef>
                <a:spcPts val="1000"/>
              </a:spcBef>
              <a:buNone/>
            </a:pPr>
            <a:r>
              <a:rPr lang="en-US" dirty="0" smtClean="0">
                <a:latin typeface="Century" charset="0"/>
                <a:ea typeface="Century" charset="0"/>
                <a:cs typeface="Century" charset="0"/>
              </a:rPr>
              <a:t>For example</a:t>
            </a:r>
            <a:r>
              <a:rPr lang="en-US" dirty="0">
                <a:latin typeface="Century" charset="0"/>
                <a:ea typeface="Century" charset="0"/>
                <a:cs typeface="Century" charset="0"/>
              </a:rPr>
              <a:t>:</a:t>
            </a:r>
            <a:endParaRPr lang="en-US" dirty="0" smtClean="0">
              <a:latin typeface="Century" charset="0"/>
              <a:ea typeface="Century" charset="0"/>
              <a:cs typeface="Century" charset="0"/>
            </a:endParaRPr>
          </a:p>
          <a:p>
            <a:pPr marL="457200" lvl="2" indent="0" algn="just">
              <a:spcBef>
                <a:spcPts val="1000"/>
              </a:spcBef>
              <a:buNone/>
            </a:pPr>
            <a:r>
              <a:rPr lang="en-US" dirty="0">
                <a:latin typeface="Century" charset="0"/>
                <a:ea typeface="Century" charset="0"/>
                <a:cs typeface="Century" charset="0"/>
              </a:rPr>
              <a:t>I</a:t>
            </a:r>
            <a:r>
              <a:rPr lang="en-US" dirty="0" smtClean="0">
                <a:latin typeface="Century" charset="0"/>
                <a:ea typeface="Century" charset="0"/>
                <a:cs typeface="Century" charset="0"/>
              </a:rPr>
              <a:t>n </a:t>
            </a:r>
            <a:r>
              <a:rPr lang="en-US" dirty="0">
                <a:latin typeface="Century" charset="0"/>
                <a:ea typeface="Century" charset="0"/>
                <a:cs typeface="Century" charset="0"/>
              </a:rPr>
              <a:t>construction work, if the suppliers delay the delivery, contractors cannot hire employees to work on the construction </a:t>
            </a:r>
            <a:r>
              <a:rPr lang="en-US" dirty="0" smtClean="0">
                <a:latin typeface="Century" charset="0"/>
                <a:ea typeface="Century" charset="0"/>
                <a:cs typeface="Century" charset="0"/>
              </a:rPr>
              <a:t>site until </a:t>
            </a:r>
            <a:r>
              <a:rPr lang="en-US" dirty="0">
                <a:latin typeface="Century" charset="0"/>
                <a:ea typeface="Century" charset="0"/>
                <a:cs typeface="Century" charset="0"/>
              </a:rPr>
              <a:t>the products come in. If the contractors are idle, the company will be losing money for paying them for their idle work since it </a:t>
            </a:r>
            <a:r>
              <a:rPr lang="en-US" dirty="0" smtClean="0">
                <a:latin typeface="Century" charset="0"/>
                <a:ea typeface="Century" charset="0"/>
                <a:cs typeface="Century" charset="0"/>
              </a:rPr>
              <a:t>the company to get blamed at for </a:t>
            </a:r>
            <a:r>
              <a:rPr lang="en-US" dirty="0">
                <a:latin typeface="Century" charset="0"/>
                <a:ea typeface="Century" charset="0"/>
                <a:cs typeface="Century" charset="0"/>
              </a:rPr>
              <a:t>not providing resources and not the contractors. Thus, the entire pipeline will get affected if one task gets </a:t>
            </a:r>
            <a:r>
              <a:rPr lang="en-US" dirty="0" smtClean="0">
                <a:latin typeface="Century" charset="0"/>
                <a:ea typeface="Century" charset="0"/>
                <a:cs typeface="Century" charset="0"/>
              </a:rPr>
              <a:t>disturbed</a:t>
            </a:r>
          </a:p>
          <a:p>
            <a:pPr marL="0" indent="0" algn="just">
              <a:buNone/>
            </a:pPr>
            <a:endParaRPr lang="en-US" sz="2000" dirty="0" smtClean="0">
              <a:latin typeface="Century" charset="0"/>
              <a:ea typeface="Century" charset="0"/>
              <a:cs typeface="Century" charset="0"/>
            </a:endParaRPr>
          </a:p>
          <a:p>
            <a:pPr algn="just">
              <a:buFontTx/>
              <a:buChar char="-"/>
            </a:pPr>
            <a:r>
              <a:rPr lang="en-US" sz="2000" dirty="0" smtClean="0">
                <a:latin typeface="Century" charset="0"/>
                <a:ea typeface="Century" charset="0"/>
                <a:cs typeface="Century" charset="0"/>
              </a:rPr>
              <a:t>One </a:t>
            </a:r>
            <a:r>
              <a:rPr lang="en-US" sz="2000" dirty="0">
                <a:latin typeface="Century" charset="0"/>
                <a:ea typeface="Century" charset="0"/>
                <a:cs typeface="Century" charset="0"/>
              </a:rPr>
              <a:t>way to handle the above situation is by planning way ahead and requesting the resources from the suppliers 2 weeks well in </a:t>
            </a:r>
            <a:r>
              <a:rPr lang="en-US" sz="2000" dirty="0" smtClean="0">
                <a:latin typeface="Century" charset="0"/>
                <a:ea typeface="Century" charset="0"/>
                <a:cs typeface="Century" charset="0"/>
              </a:rPr>
              <a:t>advance  </a:t>
            </a:r>
          </a:p>
        </p:txBody>
      </p:sp>
    </p:spTree>
    <p:extLst>
      <p:ext uri="{BB962C8B-B14F-4D97-AF65-F5344CB8AC3E}">
        <p14:creationId xmlns:p14="http://schemas.microsoft.com/office/powerpoint/2010/main" val="13462577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151418" y="789709"/>
            <a:ext cx="5582949" cy="3885591"/>
          </a:xfrm>
        </p:spPr>
      </p:pic>
      <p:sp>
        <p:nvSpPr>
          <p:cNvPr id="5" name="TextBox 4"/>
          <p:cNvSpPr txBox="1"/>
          <p:nvPr/>
        </p:nvSpPr>
        <p:spPr>
          <a:xfrm>
            <a:off x="8451272" y="4821382"/>
            <a:ext cx="1925782" cy="369332"/>
          </a:xfrm>
          <a:prstGeom prst="rect">
            <a:avLst/>
          </a:prstGeom>
          <a:noFill/>
        </p:spPr>
        <p:txBody>
          <a:bodyPr wrap="square" rtlCol="0">
            <a:spAutoFit/>
          </a:bodyPr>
          <a:lstStyle/>
          <a:p>
            <a:r>
              <a:rPr lang="en-US" dirty="0" smtClean="0">
                <a:hlinkClick r:id="rId3"/>
              </a:rPr>
              <a:t>Source</a:t>
            </a:r>
            <a:endParaRPr lang="en-US" dirty="0"/>
          </a:p>
        </p:txBody>
      </p:sp>
      <p:sp>
        <p:nvSpPr>
          <p:cNvPr id="6" name="TextBox 5"/>
          <p:cNvSpPr txBox="1"/>
          <p:nvPr/>
        </p:nvSpPr>
        <p:spPr>
          <a:xfrm>
            <a:off x="706582" y="4821382"/>
            <a:ext cx="4821382" cy="523220"/>
          </a:xfrm>
          <a:prstGeom prst="rect">
            <a:avLst/>
          </a:prstGeom>
          <a:noFill/>
        </p:spPr>
        <p:txBody>
          <a:bodyPr wrap="square" rtlCol="0">
            <a:spAutoFit/>
          </a:bodyPr>
          <a:lstStyle/>
          <a:p>
            <a:r>
              <a:rPr lang="en-US" sz="1400" i="1" dirty="0" smtClean="0">
                <a:latin typeface="Century" charset="0"/>
                <a:ea typeface="Century" charset="0"/>
                <a:cs typeface="Century" charset="0"/>
              </a:rPr>
              <a:t>All those information that was hand typed by the individual interviewed are written in quotes.</a:t>
            </a:r>
            <a:endParaRPr lang="en-US" sz="1400" i="1" dirty="0">
              <a:latin typeface="Century" charset="0"/>
              <a:ea typeface="Century" charset="0"/>
              <a:cs typeface="Century" charset="0"/>
            </a:endParaRPr>
          </a:p>
        </p:txBody>
      </p:sp>
      <p:sp>
        <p:nvSpPr>
          <p:cNvPr id="8" name="Content Placeholder 2"/>
          <p:cNvSpPr txBox="1">
            <a:spLocks/>
          </p:cNvSpPr>
          <p:nvPr/>
        </p:nvSpPr>
        <p:spPr>
          <a:xfrm>
            <a:off x="706582" y="493019"/>
            <a:ext cx="5223163" cy="458997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000" dirty="0" smtClean="0">
              <a:latin typeface="Century" charset="0"/>
              <a:ea typeface="Century" charset="0"/>
              <a:cs typeface="Century" charset="0"/>
            </a:endParaRPr>
          </a:p>
          <a:p>
            <a:pPr marL="0" indent="0">
              <a:buFont typeface="Arial" panose="020B0604020202020204" pitchFamily="34" charset="0"/>
              <a:buNone/>
            </a:pPr>
            <a:r>
              <a:rPr lang="en-US" sz="2000" dirty="0" smtClean="0">
                <a:latin typeface="Century" charset="0"/>
                <a:ea typeface="Century" charset="0"/>
                <a:cs typeface="Century" charset="0"/>
              </a:rPr>
              <a:t>CASE STUDY III</a:t>
            </a:r>
          </a:p>
          <a:p>
            <a:pPr marL="0" indent="0">
              <a:buFont typeface="Arial" panose="020B0604020202020204" pitchFamily="34" charset="0"/>
              <a:buNone/>
            </a:pPr>
            <a:endParaRPr lang="en-US" sz="2000" b="1" dirty="0" smtClean="0">
              <a:latin typeface="Century" charset="0"/>
              <a:ea typeface="Century" charset="0"/>
              <a:cs typeface="Century" charset="0"/>
            </a:endParaRPr>
          </a:p>
          <a:p>
            <a:pPr marL="0" indent="0">
              <a:buFont typeface="Arial" panose="020B0604020202020204" pitchFamily="34" charset="0"/>
              <a:buNone/>
            </a:pPr>
            <a:r>
              <a:rPr lang="en-US" sz="2000" b="1" dirty="0" smtClean="0">
                <a:latin typeface="Century" charset="0"/>
                <a:ea typeface="Century" charset="0"/>
                <a:cs typeface="Century" charset="0"/>
              </a:rPr>
              <a:t>Interviewed the Manager in Supply chain management of Rockwell Automation, Wisconsin, United states of America</a:t>
            </a:r>
            <a:endParaRPr lang="en-US" sz="2000" b="1" dirty="0">
              <a:latin typeface="Century" charset="0"/>
              <a:ea typeface="Century" charset="0"/>
              <a:cs typeface="Century" charset="0"/>
            </a:endParaRPr>
          </a:p>
          <a:p>
            <a:pPr marL="0" indent="0">
              <a:buFont typeface="Arial" panose="020B0604020202020204" pitchFamily="34" charset="0"/>
              <a:buNone/>
            </a:pPr>
            <a:endParaRPr lang="en-US" sz="2000" dirty="0" smtClean="0">
              <a:latin typeface="Century" charset="0"/>
              <a:ea typeface="Century" charset="0"/>
              <a:cs typeface="Century" charset="0"/>
            </a:endParaRPr>
          </a:p>
          <a:p>
            <a:pPr marL="0" indent="0">
              <a:buFont typeface="Arial" panose="020B0604020202020204" pitchFamily="34" charset="0"/>
              <a:buNone/>
            </a:pPr>
            <a:r>
              <a:rPr lang="en-US" sz="2000" dirty="0" smtClean="0">
                <a:latin typeface="Century" charset="0"/>
                <a:ea typeface="Century" charset="0"/>
                <a:cs typeface="Century" charset="0"/>
              </a:rPr>
              <a:t>What does the company do?</a:t>
            </a:r>
          </a:p>
          <a:p>
            <a:r>
              <a:rPr lang="en-US" sz="2000" dirty="0" smtClean="0">
                <a:latin typeface="Century" charset="0"/>
                <a:ea typeface="Century" charset="0"/>
                <a:cs typeface="Century" charset="0"/>
              </a:rPr>
              <a:t>Warehouse, Logistics and Sourcing</a:t>
            </a:r>
          </a:p>
          <a:p>
            <a:pPr marL="0" indent="0">
              <a:buFont typeface="Arial" panose="020B0604020202020204" pitchFamily="34" charset="0"/>
              <a:buNone/>
            </a:pPr>
            <a:endParaRPr lang="en-US" sz="2000" b="1" dirty="0" smtClean="0">
              <a:latin typeface="Century" charset="0"/>
              <a:ea typeface="Century" charset="0"/>
              <a:cs typeface="Century" charset="0"/>
            </a:endParaRPr>
          </a:p>
          <a:p>
            <a:pPr marL="0" indent="0">
              <a:buFont typeface="Arial" panose="020B0604020202020204" pitchFamily="34" charset="0"/>
              <a:buNone/>
            </a:pPr>
            <a:endParaRPr lang="en-US" sz="2000" dirty="0" smtClean="0">
              <a:latin typeface="Century" charset="0"/>
              <a:ea typeface="Century" charset="0"/>
              <a:cs typeface="Century" charset="0"/>
            </a:endParaRPr>
          </a:p>
          <a:p>
            <a:pPr marL="0" indent="0">
              <a:buFont typeface="Arial" panose="020B0604020202020204" pitchFamily="34" charset="0"/>
              <a:buNone/>
            </a:pPr>
            <a:endParaRPr lang="en-US" sz="2000" dirty="0" smtClean="0">
              <a:latin typeface="Century" charset="0"/>
              <a:ea typeface="Century" charset="0"/>
              <a:cs typeface="Century" charset="0"/>
            </a:endParaRPr>
          </a:p>
          <a:p>
            <a:pPr marL="0" indent="0">
              <a:buFont typeface="Arial" panose="020B0604020202020204" pitchFamily="34" charset="0"/>
              <a:buNone/>
            </a:pPr>
            <a:endParaRPr lang="en-US" sz="2000" dirty="0">
              <a:latin typeface="Century" charset="0"/>
              <a:ea typeface="Century" charset="0"/>
              <a:cs typeface="Century" charset="0"/>
            </a:endParaRPr>
          </a:p>
        </p:txBody>
      </p:sp>
    </p:spTree>
    <p:extLst>
      <p:ext uri="{BB962C8B-B14F-4D97-AF65-F5344CB8AC3E}">
        <p14:creationId xmlns:p14="http://schemas.microsoft.com/office/powerpoint/2010/main" val="17378931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401783"/>
            <a:ext cx="10515600" cy="5541818"/>
          </a:xfrm>
        </p:spPr>
        <p:txBody>
          <a:bodyPr>
            <a:normAutofit/>
          </a:bodyPr>
          <a:lstStyle/>
          <a:p>
            <a:endParaRPr lang="en-US" sz="2000" dirty="0" smtClean="0">
              <a:latin typeface="Century" charset="0"/>
              <a:ea typeface="Century" charset="0"/>
              <a:cs typeface="Century" charset="0"/>
            </a:endParaRPr>
          </a:p>
          <a:p>
            <a:endParaRPr lang="en-US" sz="2000" dirty="0">
              <a:latin typeface="Century" charset="0"/>
              <a:ea typeface="Century" charset="0"/>
              <a:cs typeface="Century" charset="0"/>
            </a:endParaRPr>
          </a:p>
          <a:p>
            <a:r>
              <a:rPr lang="en-US" sz="2000" dirty="0" smtClean="0">
                <a:latin typeface="Century" charset="0"/>
                <a:ea typeface="Century" charset="0"/>
                <a:cs typeface="Century" charset="0"/>
              </a:rPr>
              <a:t>Setbacks are quite often when leading a project. The manager said we should “stay </a:t>
            </a:r>
            <a:r>
              <a:rPr lang="en-US" sz="2000" dirty="0">
                <a:latin typeface="Century" charset="0"/>
                <a:ea typeface="Century" charset="0"/>
                <a:cs typeface="Century" charset="0"/>
              </a:rPr>
              <a:t>positive, take a step back, evaluate alternative solutions to still be able to complete the project as per the schedule and communicate to the project </a:t>
            </a:r>
            <a:r>
              <a:rPr lang="en-US" sz="2000" dirty="0" smtClean="0">
                <a:latin typeface="Century" charset="0"/>
                <a:ea typeface="Century" charset="0"/>
                <a:cs typeface="Century" charset="0"/>
              </a:rPr>
              <a:t>sponsors”</a:t>
            </a:r>
          </a:p>
          <a:p>
            <a:endParaRPr lang="en-US" sz="2000" dirty="0" smtClean="0">
              <a:latin typeface="Century" charset="0"/>
              <a:ea typeface="Century" charset="0"/>
              <a:cs typeface="Century" charset="0"/>
            </a:endParaRPr>
          </a:p>
          <a:p>
            <a:r>
              <a:rPr lang="en-US" sz="2000" dirty="0" smtClean="0">
                <a:latin typeface="Century" charset="0"/>
                <a:ea typeface="Century" charset="0"/>
                <a:cs typeface="Century" charset="0"/>
              </a:rPr>
              <a:t>When uncertain situations arise that makes the project to delay and if the clients are convinced to increase the deadline dates, we should make sure to create an extensive plan to </a:t>
            </a:r>
            <a:r>
              <a:rPr lang="en-US" sz="2000" b="1" dirty="0" smtClean="0">
                <a:latin typeface="Century" charset="0"/>
                <a:ea typeface="Century" charset="0"/>
                <a:cs typeface="Century" charset="0"/>
              </a:rPr>
              <a:t>give more than what they expect</a:t>
            </a:r>
            <a:r>
              <a:rPr lang="en-US" sz="2000" dirty="0" smtClean="0">
                <a:latin typeface="Century" charset="0"/>
                <a:ea typeface="Century" charset="0"/>
                <a:cs typeface="Century" charset="0"/>
              </a:rPr>
              <a:t> with the resources and budget provided so that it satisfies the customer</a:t>
            </a:r>
          </a:p>
          <a:p>
            <a:pPr lvl="1"/>
            <a:endParaRPr lang="en-US" sz="2000" dirty="0" smtClean="0">
              <a:latin typeface="Century" charset="0"/>
              <a:ea typeface="Century" charset="0"/>
              <a:cs typeface="Century" charset="0"/>
            </a:endParaRPr>
          </a:p>
          <a:p>
            <a:r>
              <a:rPr lang="en-US" sz="2000" dirty="0" smtClean="0">
                <a:latin typeface="Century" charset="0"/>
                <a:ea typeface="Century" charset="0"/>
                <a:cs typeface="Century" charset="0"/>
              </a:rPr>
              <a:t>“Always identify and communicate with individuals to know </a:t>
            </a:r>
            <a:r>
              <a:rPr lang="en-US" sz="2000" b="1" dirty="0" smtClean="0">
                <a:latin typeface="Century" charset="0"/>
                <a:ea typeface="Century" charset="0"/>
                <a:cs typeface="Century" charset="0"/>
              </a:rPr>
              <a:t>the tribal knowledge </a:t>
            </a:r>
            <a:r>
              <a:rPr lang="en-US" sz="2000" dirty="0" smtClean="0">
                <a:latin typeface="Century" charset="0"/>
                <a:ea typeface="Century" charset="0"/>
                <a:cs typeface="Century" charset="0"/>
              </a:rPr>
              <a:t>about the process that is not documented” </a:t>
            </a:r>
          </a:p>
          <a:p>
            <a:pPr lvl="1"/>
            <a:endParaRPr lang="en-US" sz="2000" dirty="0" smtClean="0">
              <a:latin typeface="Century" charset="0"/>
              <a:ea typeface="Century" charset="0"/>
              <a:cs typeface="Century" charset="0"/>
            </a:endParaRPr>
          </a:p>
          <a:p>
            <a:endParaRPr lang="en-US" sz="2000" dirty="0">
              <a:latin typeface="Century" charset="0"/>
              <a:ea typeface="Century" charset="0"/>
              <a:cs typeface="Century" charset="0"/>
            </a:endParaRPr>
          </a:p>
        </p:txBody>
      </p:sp>
    </p:spTree>
    <p:extLst>
      <p:ext uri="{BB962C8B-B14F-4D97-AF65-F5344CB8AC3E}">
        <p14:creationId xmlns:p14="http://schemas.microsoft.com/office/powerpoint/2010/main" val="11415275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983673"/>
            <a:ext cx="10515600" cy="4959928"/>
          </a:xfrm>
        </p:spPr>
        <p:txBody>
          <a:bodyPr>
            <a:noAutofit/>
          </a:bodyPr>
          <a:lstStyle/>
          <a:p>
            <a:r>
              <a:rPr lang="en-US" sz="2000" dirty="0">
                <a:latin typeface="Century" charset="0"/>
                <a:ea typeface="Century" charset="0"/>
                <a:cs typeface="Century" charset="0"/>
              </a:rPr>
              <a:t>Cultivate non-technical skills to be a people’s person on top of mastering the technical </a:t>
            </a:r>
            <a:r>
              <a:rPr lang="en-US" sz="2000" dirty="0" smtClean="0">
                <a:latin typeface="Century" charset="0"/>
                <a:ea typeface="Century" charset="0"/>
                <a:cs typeface="Century" charset="0"/>
              </a:rPr>
              <a:t>skills</a:t>
            </a:r>
          </a:p>
          <a:p>
            <a:endParaRPr lang="en-US" sz="2000" dirty="0" smtClean="0">
              <a:latin typeface="Century" charset="0"/>
              <a:ea typeface="Century" charset="0"/>
              <a:cs typeface="Century" charset="0"/>
            </a:endParaRPr>
          </a:p>
          <a:p>
            <a:r>
              <a:rPr lang="en-US" sz="2000" dirty="0" smtClean="0">
                <a:latin typeface="Century" charset="0"/>
                <a:ea typeface="Century" charset="0"/>
                <a:cs typeface="Century" charset="0"/>
              </a:rPr>
              <a:t>Always recruit individuals who posses “qualities to step out of their comfort zone to develop new skills, inspire and handle resistance and trainings well”</a:t>
            </a:r>
          </a:p>
          <a:p>
            <a:endParaRPr lang="en-US" sz="2000" dirty="0">
              <a:latin typeface="Century" charset="0"/>
              <a:ea typeface="Century" charset="0"/>
              <a:cs typeface="Century" charset="0"/>
            </a:endParaRPr>
          </a:p>
          <a:p>
            <a:r>
              <a:rPr lang="en-US" sz="2000" dirty="0" smtClean="0">
                <a:latin typeface="Century" charset="0"/>
                <a:ea typeface="Century" charset="0"/>
                <a:cs typeface="Century" charset="0"/>
              </a:rPr>
              <a:t>“Always the goals</a:t>
            </a:r>
            <a:r>
              <a:rPr lang="en-US" sz="2000" dirty="0">
                <a:latin typeface="Century" charset="0"/>
                <a:ea typeface="Century" charset="0"/>
                <a:cs typeface="Century" charset="0"/>
              </a:rPr>
              <a:t>, roles and responsibilities of each member </a:t>
            </a:r>
            <a:r>
              <a:rPr lang="en-US" sz="2000" dirty="0" smtClean="0">
                <a:latin typeface="Century" charset="0"/>
                <a:ea typeface="Century" charset="0"/>
                <a:cs typeface="Century" charset="0"/>
              </a:rPr>
              <a:t>has to be communicated clearly to </a:t>
            </a:r>
            <a:r>
              <a:rPr lang="en-US" sz="2000" dirty="0">
                <a:latin typeface="Century" charset="0"/>
                <a:ea typeface="Century" charset="0"/>
                <a:cs typeface="Century" charset="0"/>
              </a:rPr>
              <a:t>the entire team and their corresponding </a:t>
            </a:r>
            <a:r>
              <a:rPr lang="en-US" sz="2000" dirty="0" smtClean="0">
                <a:latin typeface="Century" charset="0"/>
                <a:ea typeface="Century" charset="0"/>
                <a:cs typeface="Century" charset="0"/>
              </a:rPr>
              <a:t>managers/supervisors</a:t>
            </a:r>
            <a:r>
              <a:rPr lang="en-US" sz="2000" dirty="0">
                <a:latin typeface="Century" charset="0"/>
                <a:ea typeface="Century" charset="0"/>
                <a:cs typeface="Century" charset="0"/>
              </a:rPr>
              <a:t> </a:t>
            </a:r>
            <a:r>
              <a:rPr lang="en-US" sz="2000" dirty="0" smtClean="0">
                <a:latin typeface="Century" charset="0"/>
                <a:ea typeface="Century" charset="0"/>
                <a:cs typeface="Century" charset="0"/>
              </a:rPr>
              <a:t>when executing the project to avoid conflicts</a:t>
            </a:r>
          </a:p>
          <a:p>
            <a:endParaRPr lang="en-US" sz="2000" dirty="0" smtClean="0">
              <a:latin typeface="Century" charset="0"/>
              <a:ea typeface="Century" charset="0"/>
              <a:cs typeface="Century" charset="0"/>
            </a:endParaRPr>
          </a:p>
          <a:p>
            <a:r>
              <a:rPr lang="en-US" sz="2000" dirty="0" smtClean="0">
                <a:latin typeface="Century" charset="0"/>
                <a:ea typeface="Century" charset="0"/>
                <a:cs typeface="Century" charset="0"/>
              </a:rPr>
              <a:t>Any blockers in implementing the requirements should be addressed quickly through feedbacks to prevent the project from going at loss</a:t>
            </a:r>
          </a:p>
        </p:txBody>
      </p:sp>
    </p:spTree>
    <p:extLst>
      <p:ext uri="{BB962C8B-B14F-4D97-AF65-F5344CB8AC3E}">
        <p14:creationId xmlns:p14="http://schemas.microsoft.com/office/powerpoint/2010/main" val="16915113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latin typeface="Century" charset="0"/>
                <a:ea typeface="Century" charset="0"/>
                <a:cs typeface="Century" charset="0"/>
              </a:rPr>
              <a:t>Triple constraint </a:t>
            </a:r>
            <a:r>
              <a:rPr lang="mr-IN" sz="4000" dirty="0" smtClean="0">
                <a:latin typeface="Century" charset="0"/>
                <a:ea typeface="Century" charset="0"/>
                <a:cs typeface="Century" charset="0"/>
              </a:rPr>
              <a:t>–</a:t>
            </a:r>
            <a:r>
              <a:rPr lang="en-US" sz="4000" dirty="0" smtClean="0">
                <a:latin typeface="Century" charset="0"/>
                <a:ea typeface="Century" charset="0"/>
                <a:cs typeface="Century" charset="0"/>
              </a:rPr>
              <a:t> Scope, Time and Cost</a:t>
            </a:r>
            <a:endParaRPr lang="en-US" sz="4000" dirty="0">
              <a:latin typeface="Century" charset="0"/>
              <a:ea typeface="Century" charset="0"/>
              <a:cs typeface="Century" charset="0"/>
            </a:endParaRPr>
          </a:p>
        </p:txBody>
      </p:sp>
      <p:sp>
        <p:nvSpPr>
          <p:cNvPr id="5" name="TextBox 4"/>
          <p:cNvSpPr txBox="1"/>
          <p:nvPr/>
        </p:nvSpPr>
        <p:spPr>
          <a:xfrm>
            <a:off x="3636818" y="1690688"/>
            <a:ext cx="7716982" cy="3477875"/>
          </a:xfrm>
          <a:prstGeom prst="rect">
            <a:avLst/>
          </a:prstGeom>
          <a:noFill/>
        </p:spPr>
        <p:txBody>
          <a:bodyPr wrap="square" rtlCol="0">
            <a:spAutoFit/>
          </a:bodyPr>
          <a:lstStyle/>
          <a:p>
            <a:pPr marL="342900" indent="-342900">
              <a:buFont typeface="Arial" charset="0"/>
              <a:buChar char="•"/>
            </a:pPr>
            <a:r>
              <a:rPr lang="en-US" sz="2000" dirty="0" smtClean="0">
                <a:latin typeface="Century" charset="0"/>
                <a:ea typeface="Century" charset="0"/>
                <a:cs typeface="Century" charset="0"/>
              </a:rPr>
              <a:t>In project management, it is important to manage the triple constraints </a:t>
            </a:r>
            <a:r>
              <a:rPr lang="mr-IN" sz="2000" dirty="0" smtClean="0">
                <a:latin typeface="Century" charset="0"/>
                <a:ea typeface="Century" charset="0"/>
                <a:cs typeface="Century" charset="0"/>
              </a:rPr>
              <a:t>–</a:t>
            </a:r>
            <a:r>
              <a:rPr lang="en-US" sz="2000" dirty="0" smtClean="0">
                <a:latin typeface="Century" charset="0"/>
                <a:ea typeface="Century" charset="0"/>
                <a:cs typeface="Century" charset="0"/>
              </a:rPr>
              <a:t> scope, time and cost right from project plan initiation</a:t>
            </a:r>
          </a:p>
          <a:p>
            <a:pPr marL="342900" indent="-342900">
              <a:buFont typeface="Arial" charset="0"/>
              <a:buChar char="•"/>
            </a:pPr>
            <a:endParaRPr lang="en-US" sz="2000" dirty="0" smtClean="0">
              <a:latin typeface="Century" charset="0"/>
              <a:ea typeface="Century" charset="0"/>
              <a:cs typeface="Century" charset="0"/>
            </a:endParaRPr>
          </a:p>
          <a:p>
            <a:pPr marL="342900" indent="-342900">
              <a:buFont typeface="Arial" charset="0"/>
              <a:buChar char="•"/>
            </a:pPr>
            <a:r>
              <a:rPr lang="en-US" sz="2000" b="1" dirty="0">
                <a:latin typeface="Century" charset="0"/>
                <a:ea typeface="Century" charset="0"/>
                <a:cs typeface="Century" charset="0"/>
              </a:rPr>
              <a:t>Cost, time and scope</a:t>
            </a:r>
            <a:r>
              <a:rPr lang="en-US" sz="2000" dirty="0">
                <a:latin typeface="Century" charset="0"/>
                <a:ea typeface="Century" charset="0"/>
                <a:cs typeface="Century" charset="0"/>
              </a:rPr>
              <a:t> are called the </a:t>
            </a:r>
            <a:r>
              <a:rPr lang="en-US" sz="2000" b="1" dirty="0">
                <a:latin typeface="Century" charset="0"/>
                <a:ea typeface="Century" charset="0"/>
                <a:cs typeface="Century" charset="0"/>
              </a:rPr>
              <a:t>triple constraints</a:t>
            </a:r>
            <a:r>
              <a:rPr lang="en-US" sz="2000" dirty="0">
                <a:latin typeface="Century" charset="0"/>
                <a:ea typeface="Century" charset="0"/>
                <a:cs typeface="Century" charset="0"/>
              </a:rPr>
              <a:t> and are represented in the form of a triangle (iron triangle) with the Quality positioned in the middle. </a:t>
            </a:r>
            <a:endParaRPr lang="en-US" sz="2000" dirty="0" smtClean="0">
              <a:latin typeface="Century" charset="0"/>
              <a:ea typeface="Century" charset="0"/>
              <a:cs typeface="Century" charset="0"/>
            </a:endParaRPr>
          </a:p>
          <a:p>
            <a:pPr marL="342900" indent="-342900">
              <a:buFont typeface="Arial" charset="0"/>
              <a:buChar char="•"/>
            </a:pPr>
            <a:endParaRPr lang="en-US" sz="2000" dirty="0" smtClean="0">
              <a:latin typeface="Century" charset="0"/>
              <a:ea typeface="Century" charset="0"/>
              <a:cs typeface="Century" charset="0"/>
            </a:endParaRPr>
          </a:p>
          <a:p>
            <a:pPr marL="342900" indent="-342900">
              <a:buFont typeface="Arial" charset="0"/>
              <a:buChar char="•"/>
            </a:pPr>
            <a:r>
              <a:rPr lang="en-US" sz="2000" dirty="0" smtClean="0">
                <a:latin typeface="Century" charset="0"/>
                <a:ea typeface="Century" charset="0"/>
                <a:cs typeface="Century" charset="0"/>
              </a:rPr>
              <a:t>Balancing </a:t>
            </a:r>
            <a:r>
              <a:rPr lang="en-US" sz="2000" dirty="0">
                <a:latin typeface="Century" charset="0"/>
                <a:ea typeface="Century" charset="0"/>
                <a:cs typeface="Century" charset="0"/>
              </a:rPr>
              <a:t>these three is what is the challenge to make the product successful at the end</a:t>
            </a:r>
            <a:r>
              <a:rPr lang="en-US" sz="2000" dirty="0" smtClean="0">
                <a:latin typeface="Century" charset="0"/>
                <a:ea typeface="Century" charset="0"/>
                <a:cs typeface="Century" charset="0"/>
              </a:rPr>
              <a:t>.</a:t>
            </a:r>
            <a:endParaRPr lang="en-US" sz="2000" dirty="0">
              <a:latin typeface="Century" charset="0"/>
              <a:ea typeface="Century" charset="0"/>
              <a:cs typeface="Century" charset="0"/>
            </a:endParaRPr>
          </a:p>
          <a:p>
            <a:endParaRPr lang="en-US" sz="2000" dirty="0" smtClean="0">
              <a:latin typeface="Century" charset="0"/>
              <a:ea typeface="Century" charset="0"/>
              <a:cs typeface="Century" charset="0"/>
            </a:endParaRPr>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54182" y="1883786"/>
            <a:ext cx="3082636" cy="2867891"/>
          </a:xfrm>
        </p:spPr>
      </p:pic>
      <p:sp>
        <p:nvSpPr>
          <p:cNvPr id="8" name="TextBox 7"/>
          <p:cNvSpPr txBox="1"/>
          <p:nvPr/>
        </p:nvSpPr>
        <p:spPr>
          <a:xfrm>
            <a:off x="1731818" y="4428512"/>
            <a:ext cx="1662546" cy="323165"/>
          </a:xfrm>
          <a:prstGeom prst="rect">
            <a:avLst/>
          </a:prstGeom>
          <a:noFill/>
        </p:spPr>
        <p:txBody>
          <a:bodyPr wrap="square" rtlCol="0">
            <a:spAutoFit/>
          </a:bodyPr>
          <a:lstStyle/>
          <a:p>
            <a:r>
              <a:rPr lang="en-US" sz="1500" dirty="0" smtClean="0">
                <a:latin typeface="Century" charset="0"/>
                <a:ea typeface="Century" charset="0"/>
                <a:cs typeface="Century" charset="0"/>
                <a:hlinkClick r:id="rId3"/>
              </a:rPr>
              <a:t>Source</a:t>
            </a:r>
            <a:endParaRPr lang="en-US" sz="1500" dirty="0">
              <a:latin typeface="Century" charset="0"/>
              <a:ea typeface="Century" charset="0"/>
              <a:cs typeface="Century" charset="0"/>
            </a:endParaRPr>
          </a:p>
        </p:txBody>
      </p:sp>
    </p:spTree>
    <p:extLst>
      <p:ext uri="{BB962C8B-B14F-4D97-AF65-F5344CB8AC3E}">
        <p14:creationId xmlns:p14="http://schemas.microsoft.com/office/powerpoint/2010/main" val="57000645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85800" y="568036"/>
            <a:ext cx="10515600" cy="4946073"/>
          </a:xfrm>
        </p:spPr>
        <p:txBody>
          <a:bodyPr>
            <a:noAutofit/>
          </a:bodyPr>
          <a:lstStyle/>
          <a:p>
            <a:pPr marL="0" indent="0">
              <a:buNone/>
            </a:pPr>
            <a:endParaRPr lang="en-US" sz="2000" i="1" dirty="0" smtClean="0">
              <a:latin typeface="Century" charset="0"/>
              <a:ea typeface="Century" charset="0"/>
              <a:cs typeface="Century" charset="0"/>
            </a:endParaRPr>
          </a:p>
          <a:p>
            <a:r>
              <a:rPr lang="en-US" sz="2000" dirty="0">
                <a:latin typeface="Century" charset="0"/>
                <a:ea typeface="Century" charset="0"/>
                <a:cs typeface="Century" charset="0"/>
              </a:rPr>
              <a:t>Managers ought to create “an environment where people freely express their ideas and concerns while ensuring decisions are made timely. It rarely happens that everyone agrees with everything. Therefore, it is important to ensure that the members commit to the plan once a decision is made as a team even though they might not agree completely” </a:t>
            </a:r>
          </a:p>
          <a:p>
            <a:pPr marL="0" indent="0">
              <a:buNone/>
            </a:pPr>
            <a:endParaRPr lang="en-US" sz="2000" i="1" dirty="0">
              <a:latin typeface="Century" charset="0"/>
              <a:ea typeface="Century" charset="0"/>
              <a:cs typeface="Century" charset="0"/>
            </a:endParaRPr>
          </a:p>
          <a:p>
            <a:pPr marL="0" indent="0">
              <a:buNone/>
            </a:pPr>
            <a:r>
              <a:rPr lang="en-US" sz="2000" i="1" dirty="0" smtClean="0">
                <a:latin typeface="Century" charset="0"/>
                <a:ea typeface="Century" charset="0"/>
                <a:cs typeface="Century" charset="0"/>
              </a:rPr>
              <a:t>“The </a:t>
            </a:r>
            <a:r>
              <a:rPr lang="en-US" sz="2000" i="1" dirty="0">
                <a:latin typeface="Century" charset="0"/>
                <a:ea typeface="Century" charset="0"/>
                <a:cs typeface="Century" charset="0"/>
              </a:rPr>
              <a:t>success or failure of a project depends on: </a:t>
            </a:r>
            <a:endParaRPr lang="en-US" sz="2000" i="1" dirty="0" smtClean="0">
              <a:latin typeface="Century" charset="0"/>
              <a:ea typeface="Century" charset="0"/>
              <a:cs typeface="Century" charset="0"/>
            </a:endParaRPr>
          </a:p>
          <a:p>
            <a:pPr marL="0" indent="0">
              <a:buNone/>
            </a:pPr>
            <a:r>
              <a:rPr lang="en-US" sz="2000" i="1" dirty="0" smtClean="0">
                <a:latin typeface="Century" charset="0"/>
                <a:ea typeface="Century" charset="0"/>
                <a:cs typeface="Century" charset="0"/>
              </a:rPr>
              <a:t>1. Planning</a:t>
            </a:r>
            <a:r>
              <a:rPr lang="en-US" sz="2000" i="1" dirty="0">
                <a:latin typeface="Century" charset="0"/>
                <a:ea typeface="Century" charset="0"/>
                <a:cs typeface="Century" charset="0"/>
              </a:rPr>
              <a:t>: More time should be spent on understanding the business needs, assessing risks and planning. When this is done, the actual execution part will be easy and </a:t>
            </a:r>
            <a:r>
              <a:rPr lang="en-US" sz="2000" i="1" dirty="0" smtClean="0">
                <a:latin typeface="Century" charset="0"/>
                <a:ea typeface="Century" charset="0"/>
                <a:cs typeface="Century" charset="0"/>
              </a:rPr>
              <a:t>smooth</a:t>
            </a:r>
            <a:endParaRPr lang="en-US" sz="2000" i="1" dirty="0">
              <a:latin typeface="Century" charset="0"/>
              <a:ea typeface="Century" charset="0"/>
              <a:cs typeface="Century" charset="0"/>
            </a:endParaRPr>
          </a:p>
          <a:p>
            <a:pPr marL="0" indent="0">
              <a:buNone/>
            </a:pPr>
            <a:r>
              <a:rPr lang="en-US" sz="2000" i="1" dirty="0">
                <a:latin typeface="Century" charset="0"/>
                <a:ea typeface="Century" charset="0"/>
                <a:cs typeface="Century" charset="0"/>
              </a:rPr>
              <a:t>2. People: People have the ability to make break a project. As a leader/manager, it is important for you to make sure people are motivated, driven and have a positive </a:t>
            </a:r>
            <a:r>
              <a:rPr lang="en-US" sz="2000" i="1" dirty="0" smtClean="0">
                <a:latin typeface="Century" charset="0"/>
                <a:ea typeface="Century" charset="0"/>
                <a:cs typeface="Century" charset="0"/>
              </a:rPr>
              <a:t>mindset”</a:t>
            </a:r>
            <a:endParaRPr lang="en-US" sz="2000" i="1" dirty="0">
              <a:latin typeface="Century" charset="0"/>
              <a:ea typeface="Century" charset="0"/>
              <a:cs typeface="Century" charset="0"/>
            </a:endParaRPr>
          </a:p>
          <a:p>
            <a:pPr marL="0" indent="0">
              <a:buNone/>
            </a:pPr>
            <a:r>
              <a:rPr lang="en-US" sz="2000" i="1" dirty="0">
                <a:latin typeface="Century" charset="0"/>
                <a:ea typeface="Century" charset="0"/>
                <a:cs typeface="Century" charset="0"/>
              </a:rPr>
              <a:t> </a:t>
            </a:r>
          </a:p>
          <a:p>
            <a:pPr marL="0" indent="0">
              <a:buNone/>
            </a:pPr>
            <a:endParaRPr lang="en-US" sz="2000" i="1" dirty="0">
              <a:latin typeface="Century" charset="0"/>
              <a:ea typeface="Century" charset="0"/>
              <a:cs typeface="Century" charset="0"/>
            </a:endParaRPr>
          </a:p>
          <a:p>
            <a:endParaRPr lang="en-US" sz="2000" i="1" dirty="0"/>
          </a:p>
        </p:txBody>
      </p:sp>
    </p:spTree>
    <p:extLst>
      <p:ext uri="{BB962C8B-B14F-4D97-AF65-F5344CB8AC3E}">
        <p14:creationId xmlns:p14="http://schemas.microsoft.com/office/powerpoint/2010/main" val="12956619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006475"/>
          </a:xfrm>
        </p:spPr>
        <p:txBody>
          <a:bodyPr>
            <a:normAutofit/>
          </a:bodyPr>
          <a:lstStyle/>
          <a:p>
            <a:r>
              <a:rPr lang="en-US" sz="4000" dirty="0" smtClean="0">
                <a:latin typeface="Century" charset="0"/>
                <a:ea typeface="Century" charset="0"/>
                <a:cs typeface="Century" charset="0"/>
              </a:rPr>
              <a:t>Conclusion</a:t>
            </a:r>
            <a:endParaRPr lang="en-US" sz="4000" dirty="0">
              <a:latin typeface="Century" charset="0"/>
              <a:ea typeface="Century" charset="0"/>
              <a:cs typeface="Century" charset="0"/>
            </a:endParaRPr>
          </a:p>
        </p:txBody>
      </p:sp>
      <p:sp>
        <p:nvSpPr>
          <p:cNvPr id="3" name="Content Placeholder 2"/>
          <p:cNvSpPr>
            <a:spLocks noGrp="1"/>
          </p:cNvSpPr>
          <p:nvPr>
            <p:ph idx="1"/>
          </p:nvPr>
        </p:nvSpPr>
        <p:spPr>
          <a:xfrm>
            <a:off x="838200" y="1149927"/>
            <a:ext cx="10515600" cy="4793674"/>
          </a:xfrm>
        </p:spPr>
        <p:txBody>
          <a:bodyPr>
            <a:noAutofit/>
          </a:bodyPr>
          <a:lstStyle/>
          <a:p>
            <a:pPr lvl="0">
              <a:lnSpc>
                <a:spcPct val="100000"/>
              </a:lnSpc>
              <a:spcBef>
                <a:spcPts val="0"/>
              </a:spcBef>
              <a:buFontTx/>
              <a:buChar char="-"/>
              <a:defRPr/>
            </a:pPr>
            <a:endParaRPr lang="en-US" sz="2000" dirty="0">
              <a:latin typeface="Century" charset="0"/>
              <a:ea typeface="Century" charset="0"/>
              <a:cs typeface="Century" charset="0"/>
            </a:endParaRPr>
          </a:p>
          <a:p>
            <a:pPr lvl="0">
              <a:lnSpc>
                <a:spcPct val="100000"/>
              </a:lnSpc>
              <a:spcBef>
                <a:spcPts val="0"/>
              </a:spcBef>
              <a:buFontTx/>
              <a:buChar char="-"/>
              <a:defRPr/>
            </a:pPr>
            <a:r>
              <a:rPr lang="en-US" sz="2000" dirty="0" smtClean="0">
                <a:latin typeface="Century" charset="0"/>
                <a:ea typeface="Century" charset="0"/>
                <a:cs typeface="Century" charset="0"/>
              </a:rPr>
              <a:t>Project </a:t>
            </a:r>
            <a:r>
              <a:rPr lang="en-US" sz="2000" dirty="0">
                <a:latin typeface="Century" charset="0"/>
                <a:ea typeface="Century" charset="0"/>
                <a:cs typeface="Century" charset="0"/>
              </a:rPr>
              <a:t>management is </a:t>
            </a:r>
            <a:r>
              <a:rPr lang="en-US" sz="2000" b="1" dirty="0">
                <a:latin typeface="Century" charset="0"/>
                <a:ea typeface="Century" charset="0"/>
                <a:cs typeface="Century" charset="0"/>
              </a:rPr>
              <a:t>always situation </a:t>
            </a:r>
            <a:r>
              <a:rPr lang="en-US" sz="2000" b="1" dirty="0" smtClean="0">
                <a:latin typeface="Century" charset="0"/>
                <a:ea typeface="Century" charset="0"/>
                <a:cs typeface="Century" charset="0"/>
              </a:rPr>
              <a:t>based</a:t>
            </a:r>
            <a:endParaRPr lang="en-US" sz="2000" dirty="0">
              <a:latin typeface="Century" charset="0"/>
              <a:ea typeface="Century" charset="0"/>
              <a:cs typeface="Century" charset="0"/>
            </a:endParaRPr>
          </a:p>
          <a:p>
            <a:pPr>
              <a:lnSpc>
                <a:spcPct val="100000"/>
              </a:lnSpc>
              <a:spcBef>
                <a:spcPts val="0"/>
              </a:spcBef>
              <a:buFontTx/>
              <a:buChar char="-"/>
            </a:pPr>
            <a:r>
              <a:rPr lang="en-US" sz="2000" dirty="0">
                <a:latin typeface="Century" charset="0"/>
                <a:ea typeface="Century" charset="0"/>
                <a:cs typeface="Century" charset="0"/>
              </a:rPr>
              <a:t>Learning to think on </a:t>
            </a:r>
            <a:r>
              <a:rPr lang="en-US" sz="2000" dirty="0" smtClean="0">
                <a:latin typeface="Century" charset="0"/>
                <a:ea typeface="Century" charset="0"/>
                <a:cs typeface="Century" charset="0"/>
              </a:rPr>
              <a:t>your feet </a:t>
            </a:r>
            <a:r>
              <a:rPr lang="en-US" sz="2000" dirty="0">
                <a:latin typeface="Century" charset="0"/>
                <a:ea typeface="Century" charset="0"/>
                <a:cs typeface="Century" charset="0"/>
              </a:rPr>
              <a:t>and always foreseeing events and </a:t>
            </a:r>
            <a:r>
              <a:rPr lang="en-US" sz="2000" b="1" dirty="0">
                <a:latin typeface="Century" charset="0"/>
                <a:ea typeface="Century" charset="0"/>
                <a:cs typeface="Century" charset="0"/>
              </a:rPr>
              <a:t>planning them </a:t>
            </a:r>
            <a:r>
              <a:rPr lang="en-US" sz="2000" b="1" dirty="0" smtClean="0">
                <a:latin typeface="Century" charset="0"/>
                <a:ea typeface="Century" charset="0"/>
                <a:cs typeface="Century" charset="0"/>
              </a:rPr>
              <a:t>ahead</a:t>
            </a:r>
            <a:endParaRPr lang="en-US" sz="2000" b="1" dirty="0">
              <a:latin typeface="Century" charset="0"/>
              <a:ea typeface="Century" charset="0"/>
              <a:cs typeface="Century" charset="0"/>
            </a:endParaRPr>
          </a:p>
          <a:p>
            <a:pPr lvl="0">
              <a:lnSpc>
                <a:spcPct val="100000"/>
              </a:lnSpc>
              <a:spcBef>
                <a:spcPts val="0"/>
              </a:spcBef>
              <a:buFontTx/>
              <a:buChar char="-"/>
            </a:pPr>
            <a:r>
              <a:rPr lang="en-US" sz="2000" dirty="0">
                <a:latin typeface="Century" charset="0"/>
                <a:ea typeface="Century" charset="0"/>
                <a:cs typeface="Century" charset="0"/>
              </a:rPr>
              <a:t>Not all situations can be handled just by </a:t>
            </a:r>
            <a:r>
              <a:rPr lang="en-US" sz="2000" b="1" dirty="0">
                <a:latin typeface="Century" charset="0"/>
                <a:ea typeface="Century" charset="0"/>
                <a:cs typeface="Century" charset="0"/>
              </a:rPr>
              <a:t>understanding case studies </a:t>
            </a:r>
            <a:endParaRPr lang="en-US" sz="2000" dirty="0">
              <a:latin typeface="Century" charset="0"/>
              <a:ea typeface="Century" charset="0"/>
              <a:cs typeface="Century" charset="0"/>
            </a:endParaRPr>
          </a:p>
          <a:p>
            <a:pPr lvl="0">
              <a:lnSpc>
                <a:spcPct val="100000"/>
              </a:lnSpc>
              <a:spcBef>
                <a:spcPts val="0"/>
              </a:spcBef>
              <a:buFontTx/>
              <a:buChar char="-"/>
              <a:defRPr/>
            </a:pPr>
            <a:r>
              <a:rPr lang="en-US" sz="2000" dirty="0">
                <a:latin typeface="Century" charset="0"/>
                <a:ea typeface="Century" charset="0"/>
                <a:cs typeface="Century" charset="0"/>
              </a:rPr>
              <a:t>Each individual learn to handle adverse unexpected situations over </a:t>
            </a:r>
            <a:r>
              <a:rPr lang="en-US" sz="2000" b="1" dirty="0">
                <a:latin typeface="Century" charset="0"/>
                <a:ea typeface="Century" charset="0"/>
                <a:cs typeface="Century" charset="0"/>
              </a:rPr>
              <a:t>the course of time and </a:t>
            </a:r>
            <a:r>
              <a:rPr lang="en-US" sz="2000" b="1" dirty="0" smtClean="0">
                <a:latin typeface="Century" charset="0"/>
                <a:ea typeface="Century" charset="0"/>
                <a:cs typeface="Century" charset="0"/>
              </a:rPr>
              <a:t>experience</a:t>
            </a:r>
            <a:endParaRPr lang="en-US" sz="2000" dirty="0" smtClean="0">
              <a:latin typeface="Century" charset="0"/>
              <a:ea typeface="Century" charset="0"/>
              <a:cs typeface="Century" charset="0"/>
            </a:endParaRPr>
          </a:p>
          <a:p>
            <a:pPr algn="just">
              <a:buFontTx/>
              <a:buChar char="-"/>
            </a:pPr>
            <a:r>
              <a:rPr lang="en-US" sz="2000" dirty="0" smtClean="0">
                <a:latin typeface="Century" charset="0"/>
                <a:ea typeface="Century" charset="0"/>
                <a:cs typeface="Century" charset="0"/>
              </a:rPr>
              <a:t>Management </a:t>
            </a:r>
            <a:r>
              <a:rPr lang="en-US" sz="2000" dirty="0">
                <a:latin typeface="Century" charset="0"/>
                <a:ea typeface="Century" charset="0"/>
                <a:cs typeface="Century" charset="0"/>
              </a:rPr>
              <a:t>is a </a:t>
            </a:r>
            <a:r>
              <a:rPr lang="en-US" sz="2000" b="1" dirty="0">
                <a:latin typeface="Century" charset="0"/>
                <a:ea typeface="Century" charset="0"/>
                <a:cs typeface="Century" charset="0"/>
              </a:rPr>
              <a:t>day to day </a:t>
            </a:r>
            <a:r>
              <a:rPr lang="en-US" sz="2000" b="1" dirty="0" smtClean="0">
                <a:latin typeface="Century" charset="0"/>
                <a:ea typeface="Century" charset="0"/>
                <a:cs typeface="Century" charset="0"/>
              </a:rPr>
              <a:t>process</a:t>
            </a:r>
            <a:endParaRPr lang="en-US" sz="2000" b="1" dirty="0">
              <a:latin typeface="Century" charset="0"/>
              <a:ea typeface="Century" charset="0"/>
              <a:cs typeface="Century" charset="0"/>
            </a:endParaRPr>
          </a:p>
          <a:p>
            <a:pPr algn="just">
              <a:buFontTx/>
              <a:buChar char="-"/>
            </a:pPr>
            <a:r>
              <a:rPr lang="en-US" sz="2000" dirty="0">
                <a:latin typeface="Century" charset="0"/>
                <a:ea typeface="Century" charset="0"/>
                <a:cs typeface="Century" charset="0"/>
              </a:rPr>
              <a:t>There can never be set backs in the last week of the project </a:t>
            </a:r>
            <a:r>
              <a:rPr lang="mr-IN" sz="2000" dirty="0">
                <a:latin typeface="Century" charset="0"/>
                <a:ea typeface="Century" charset="0"/>
                <a:cs typeface="Century" charset="0"/>
              </a:rPr>
              <a:t>–</a:t>
            </a:r>
            <a:r>
              <a:rPr lang="en-US" sz="2000" dirty="0">
                <a:latin typeface="Century" charset="0"/>
                <a:ea typeface="Century" charset="0"/>
                <a:cs typeface="Century" charset="0"/>
              </a:rPr>
              <a:t> instead set backs occur each and ever day that has to be handled and managed so that the project does not fail </a:t>
            </a:r>
            <a:endParaRPr lang="en-US" sz="2000" b="1" dirty="0">
              <a:latin typeface="Century" charset="0"/>
              <a:ea typeface="Century" charset="0"/>
              <a:cs typeface="Century" charset="0"/>
            </a:endParaRPr>
          </a:p>
          <a:p>
            <a:pPr lvl="0">
              <a:lnSpc>
                <a:spcPct val="100000"/>
              </a:lnSpc>
              <a:spcBef>
                <a:spcPts val="0"/>
              </a:spcBef>
              <a:buFontTx/>
              <a:buChar char="-"/>
              <a:defRPr/>
            </a:pPr>
            <a:r>
              <a:rPr lang="en-US" sz="2000" dirty="0" smtClean="0">
                <a:latin typeface="Century" charset="0"/>
                <a:ea typeface="Century" charset="0"/>
                <a:cs typeface="Century" charset="0"/>
              </a:rPr>
              <a:t>Hence managing Cost, Time and Quality (triple constraints) can be done with proper planning by fore seeing events and appropriately taking actions with the discussed skills above </a:t>
            </a:r>
            <a:endParaRPr lang="en-US" sz="2000" dirty="0"/>
          </a:p>
        </p:txBody>
      </p:sp>
    </p:spTree>
    <p:extLst>
      <p:ext uri="{BB962C8B-B14F-4D97-AF65-F5344CB8AC3E}">
        <p14:creationId xmlns:p14="http://schemas.microsoft.com/office/powerpoint/2010/main" val="7009551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521566"/>
          </a:xfrm>
        </p:spPr>
        <p:txBody>
          <a:bodyPr>
            <a:normAutofit fontScale="90000"/>
          </a:bodyPr>
          <a:lstStyle/>
          <a:p>
            <a:r>
              <a:rPr lang="en-US" dirty="0" smtClean="0">
                <a:latin typeface="Century" charset="0"/>
                <a:ea typeface="Century" charset="0"/>
                <a:cs typeface="Century" charset="0"/>
              </a:rPr>
              <a:t>References</a:t>
            </a:r>
            <a:endParaRPr lang="en-US" dirty="0">
              <a:latin typeface="Century" charset="0"/>
              <a:ea typeface="Century" charset="0"/>
              <a:cs typeface="Century" charset="0"/>
            </a:endParaRPr>
          </a:p>
        </p:txBody>
      </p:sp>
      <p:sp>
        <p:nvSpPr>
          <p:cNvPr id="3" name="Content Placeholder 2"/>
          <p:cNvSpPr>
            <a:spLocks noGrp="1"/>
          </p:cNvSpPr>
          <p:nvPr>
            <p:ph idx="1"/>
          </p:nvPr>
        </p:nvSpPr>
        <p:spPr>
          <a:xfrm>
            <a:off x="838200" y="1025237"/>
            <a:ext cx="10515600" cy="4378036"/>
          </a:xfrm>
        </p:spPr>
        <p:txBody>
          <a:bodyPr>
            <a:noAutofit/>
          </a:bodyPr>
          <a:lstStyle/>
          <a:p>
            <a:r>
              <a:rPr lang="en-US" sz="1500" u="sng" dirty="0">
                <a:latin typeface="Century" charset="0"/>
                <a:ea typeface="Century" charset="0"/>
                <a:cs typeface="Century" charset="0"/>
                <a:hlinkClick r:id="rId2"/>
              </a:rPr>
              <a:t>https://</a:t>
            </a:r>
            <a:r>
              <a:rPr lang="en-US" sz="1500" u="sng" dirty="0" smtClean="0">
                <a:latin typeface="Century" charset="0"/>
                <a:ea typeface="Century" charset="0"/>
                <a:cs typeface="Century" charset="0"/>
                <a:hlinkClick r:id="rId2"/>
              </a:rPr>
              <a:t>www.slideshare.net/chetanchawla16/apple-quality-policy</a:t>
            </a:r>
            <a:endParaRPr lang="en-US" sz="1500" dirty="0">
              <a:latin typeface="Century" charset="0"/>
              <a:ea typeface="Century" charset="0"/>
              <a:cs typeface="Century" charset="0"/>
            </a:endParaRPr>
          </a:p>
          <a:p>
            <a:r>
              <a:rPr lang="en-US" sz="1500" u="sng" dirty="0">
                <a:latin typeface="Century" charset="0"/>
                <a:ea typeface="Century" charset="0"/>
                <a:cs typeface="Century" charset="0"/>
                <a:hlinkClick r:id="rId3"/>
              </a:rPr>
              <a:t>http://www.thinkforachange.com/blog/sdlcisnotapmmethodology</a:t>
            </a:r>
            <a:r>
              <a:rPr lang="en-US" sz="1500" u="sng" dirty="0" smtClean="0">
                <a:latin typeface="Century" charset="0"/>
                <a:ea typeface="Century" charset="0"/>
                <a:cs typeface="Century" charset="0"/>
                <a:hlinkClick r:id="rId3"/>
              </a:rPr>
              <a:t>/</a:t>
            </a:r>
            <a:endParaRPr lang="en-US" sz="1500" dirty="0">
              <a:latin typeface="Century" charset="0"/>
              <a:ea typeface="Century" charset="0"/>
              <a:cs typeface="Century" charset="0"/>
            </a:endParaRPr>
          </a:p>
          <a:p>
            <a:r>
              <a:rPr lang="en-US" sz="1500" u="sng" dirty="0">
                <a:latin typeface="Century" charset="0"/>
                <a:ea typeface="Century" charset="0"/>
                <a:cs typeface="Century" charset="0"/>
                <a:hlinkClick r:id="rId4"/>
              </a:rPr>
              <a:t>http://www.testingexcellence.com/software-development-life-cycle-sdlc-phases</a:t>
            </a:r>
            <a:r>
              <a:rPr lang="en-US" sz="1500" u="sng" dirty="0" smtClean="0">
                <a:latin typeface="Century" charset="0"/>
                <a:ea typeface="Century" charset="0"/>
                <a:cs typeface="Century" charset="0"/>
                <a:hlinkClick r:id="rId4"/>
              </a:rPr>
              <a:t>/</a:t>
            </a:r>
            <a:endParaRPr lang="en-US" sz="1500" dirty="0">
              <a:latin typeface="Century" charset="0"/>
              <a:ea typeface="Century" charset="0"/>
              <a:cs typeface="Century" charset="0"/>
            </a:endParaRPr>
          </a:p>
          <a:p>
            <a:r>
              <a:rPr lang="en-US" sz="1500" u="sng" dirty="0">
                <a:latin typeface="Century" charset="0"/>
                <a:ea typeface="Century" charset="0"/>
                <a:cs typeface="Century" charset="0"/>
                <a:hlinkClick r:id="rId5"/>
              </a:rPr>
              <a:t>https://</a:t>
            </a:r>
            <a:r>
              <a:rPr lang="en-US" sz="1500" u="sng" dirty="0" smtClean="0">
                <a:latin typeface="Century" charset="0"/>
                <a:ea typeface="Century" charset="0"/>
                <a:cs typeface="Century" charset="0"/>
                <a:hlinkClick r:id="rId5"/>
              </a:rPr>
              <a:t>en.wikipedia.org/wiki/Systems_development_life_cycle</a:t>
            </a:r>
            <a:endParaRPr lang="en-US" sz="1500" dirty="0">
              <a:latin typeface="Century" charset="0"/>
              <a:ea typeface="Century" charset="0"/>
              <a:cs typeface="Century" charset="0"/>
            </a:endParaRPr>
          </a:p>
          <a:p>
            <a:r>
              <a:rPr lang="en-US" sz="1500" u="sng" dirty="0">
                <a:latin typeface="Century" charset="0"/>
                <a:ea typeface="Century" charset="0"/>
                <a:cs typeface="Century" charset="0"/>
                <a:hlinkClick r:id="rId6"/>
              </a:rPr>
              <a:t>https://</a:t>
            </a:r>
            <a:r>
              <a:rPr lang="en-US" sz="1500" u="sng" dirty="0" smtClean="0">
                <a:latin typeface="Century" charset="0"/>
                <a:ea typeface="Century" charset="0"/>
                <a:cs typeface="Century" charset="0"/>
                <a:hlinkClick r:id="rId6"/>
              </a:rPr>
              <a:t>www.pmi.org/about/learn-about-pmi/what-is-project-management</a:t>
            </a:r>
            <a:endParaRPr lang="en-US" sz="1500" u="sng" dirty="0" smtClean="0">
              <a:latin typeface="Century" charset="0"/>
              <a:ea typeface="Century" charset="0"/>
              <a:cs typeface="Century" charset="0"/>
            </a:endParaRPr>
          </a:p>
          <a:p>
            <a:r>
              <a:rPr lang="en-US" sz="1500" u="sng" dirty="0">
                <a:latin typeface="Century" charset="0"/>
                <a:ea typeface="Century" charset="0"/>
                <a:cs typeface="Century" charset="0"/>
                <a:hlinkClick r:id="rId7"/>
              </a:rPr>
              <a:t>http://www.projectinsight.net/project-management-basics/basic-project-management-phases</a:t>
            </a:r>
            <a:endParaRPr lang="en-US" sz="1500" dirty="0">
              <a:latin typeface="Century" charset="0"/>
              <a:ea typeface="Century" charset="0"/>
              <a:cs typeface="Century" charset="0"/>
            </a:endParaRPr>
          </a:p>
          <a:p>
            <a:r>
              <a:rPr lang="en-US" sz="1500" u="sng" dirty="0">
                <a:latin typeface="Century" charset="0"/>
                <a:ea typeface="Century" charset="0"/>
                <a:cs typeface="Century" charset="0"/>
                <a:hlinkClick r:id="rId8"/>
              </a:rPr>
              <a:t>http://www.brighthubpm.com/methods-strategies/75326-pdca-for-quality-management/</a:t>
            </a:r>
            <a:endParaRPr lang="en-US" sz="1500" dirty="0">
              <a:latin typeface="Century" charset="0"/>
              <a:ea typeface="Century" charset="0"/>
              <a:cs typeface="Century" charset="0"/>
            </a:endParaRPr>
          </a:p>
          <a:p>
            <a:r>
              <a:rPr lang="en-US" sz="1500" u="sng" dirty="0">
                <a:latin typeface="Century" charset="0"/>
                <a:ea typeface="Century" charset="0"/>
                <a:cs typeface="Century" charset="0"/>
                <a:hlinkClick r:id="rId9"/>
              </a:rPr>
              <a:t>https://</a:t>
            </a:r>
            <a:r>
              <a:rPr lang="en-US" sz="1500" u="sng" dirty="0" smtClean="0">
                <a:latin typeface="Century" charset="0"/>
                <a:ea typeface="Century" charset="0"/>
                <a:cs typeface="Century" charset="0"/>
                <a:hlinkClick r:id="rId9"/>
              </a:rPr>
              <a:t>www.projectsmart.co.uk/understanding-the-project-management-triple-constraint.php</a:t>
            </a:r>
            <a:endParaRPr lang="en-US" sz="1500" u="sng" dirty="0" smtClean="0">
              <a:latin typeface="Century" charset="0"/>
              <a:ea typeface="Century" charset="0"/>
              <a:cs typeface="Century" charset="0"/>
            </a:endParaRPr>
          </a:p>
          <a:p>
            <a:r>
              <a:rPr lang="en-US" sz="1500" u="sng" dirty="0">
                <a:latin typeface="Century" charset="0"/>
                <a:ea typeface="Century" charset="0"/>
                <a:cs typeface="Century" charset="0"/>
                <a:hlinkClick r:id="rId10"/>
              </a:rPr>
              <a:t>http://whatis.techtarget.com/definition/triple-constraint</a:t>
            </a:r>
            <a:endParaRPr lang="en-US" sz="1500" dirty="0">
              <a:latin typeface="Century" charset="0"/>
              <a:ea typeface="Century" charset="0"/>
              <a:cs typeface="Century" charset="0"/>
            </a:endParaRPr>
          </a:p>
          <a:p>
            <a:r>
              <a:rPr lang="en-US" sz="1500" u="sng" dirty="0">
                <a:latin typeface="Century" charset="0"/>
                <a:ea typeface="Century" charset="0"/>
                <a:cs typeface="Century" charset="0"/>
                <a:hlinkClick r:id="rId11"/>
              </a:rPr>
              <a:t>https://programsuccess.wordpress.com/2011/05/02/scope-time-and-cost-managing-the-triple-constraint/</a:t>
            </a:r>
            <a:endParaRPr lang="en-US" sz="1500" dirty="0">
              <a:latin typeface="Century" charset="0"/>
              <a:ea typeface="Century" charset="0"/>
              <a:cs typeface="Century" charset="0"/>
            </a:endParaRPr>
          </a:p>
          <a:p>
            <a:r>
              <a:rPr lang="en-US" sz="1500" u="sng" dirty="0">
                <a:latin typeface="Century" charset="0"/>
                <a:ea typeface="Century" charset="0"/>
                <a:cs typeface="Century" charset="0"/>
                <a:hlinkClick r:id="rId12"/>
              </a:rPr>
              <a:t>https://programsuccess.wordpress.com/2013/01/01/effective-time-management-for-the-project-manager/</a:t>
            </a:r>
            <a:endParaRPr lang="en-US" sz="1500" dirty="0">
              <a:latin typeface="Century" charset="0"/>
              <a:ea typeface="Century" charset="0"/>
              <a:cs typeface="Century" charset="0"/>
            </a:endParaRPr>
          </a:p>
          <a:p>
            <a:r>
              <a:rPr lang="en-US" sz="1500" u="sng" dirty="0">
                <a:latin typeface="Century" charset="0"/>
                <a:ea typeface="Century" charset="0"/>
                <a:cs typeface="Century" charset="0"/>
                <a:hlinkClick r:id="rId13"/>
              </a:rPr>
              <a:t>http://www.project-management-skills.com/project-cost-management.html</a:t>
            </a:r>
            <a:endParaRPr lang="en-US" sz="1500" dirty="0">
              <a:latin typeface="Century" charset="0"/>
              <a:ea typeface="Century" charset="0"/>
              <a:cs typeface="Century" charset="0"/>
            </a:endParaRPr>
          </a:p>
          <a:p>
            <a:r>
              <a:rPr lang="en-US" sz="1500" u="sng" dirty="0">
                <a:latin typeface="Century" charset="0"/>
                <a:ea typeface="Century" charset="0"/>
                <a:cs typeface="Century" charset="0"/>
                <a:hlinkClick r:id="rId14"/>
              </a:rPr>
              <a:t>https://programsuccess.wordpress.com/2011/05/03/ensuring-project-quality-key-ideas</a:t>
            </a:r>
            <a:r>
              <a:rPr lang="en-US" sz="1500" u="sng" dirty="0" smtClean="0">
                <a:latin typeface="Century" charset="0"/>
                <a:ea typeface="Century" charset="0"/>
                <a:cs typeface="Century" charset="0"/>
                <a:hlinkClick r:id="rId14"/>
              </a:rPr>
              <a:t>/</a:t>
            </a:r>
            <a:endParaRPr lang="en-US" sz="1500" u="sng" dirty="0" smtClean="0">
              <a:latin typeface="Century" charset="0"/>
              <a:ea typeface="Century" charset="0"/>
              <a:cs typeface="Century" charset="0"/>
            </a:endParaRPr>
          </a:p>
          <a:p>
            <a:r>
              <a:rPr lang="en-US" sz="1500" u="sng" dirty="0">
                <a:latin typeface="Century" charset="0"/>
                <a:ea typeface="Century" charset="0"/>
                <a:cs typeface="Century" charset="0"/>
                <a:hlinkClick r:id="rId15"/>
              </a:rPr>
              <a:t>http://</a:t>
            </a:r>
            <a:r>
              <a:rPr lang="en-US" sz="1500" u="sng" dirty="0" smtClean="0">
                <a:latin typeface="Century" charset="0"/>
                <a:ea typeface="Century" charset="0"/>
                <a:cs typeface="Century" charset="0"/>
                <a:hlinkClick r:id="rId15"/>
              </a:rPr>
              <a:t>lafavesconstruction.com/wp-content/uploads/2015/05/construction-management.jpg</a:t>
            </a:r>
            <a:endParaRPr lang="en-US" sz="1500" u="sng" dirty="0" smtClean="0">
              <a:latin typeface="Century" charset="0"/>
              <a:ea typeface="Century" charset="0"/>
              <a:cs typeface="Century" charset="0"/>
            </a:endParaRPr>
          </a:p>
          <a:p>
            <a:endParaRPr lang="en-US" sz="1500" u="sng" dirty="0">
              <a:latin typeface="Century" charset="0"/>
              <a:ea typeface="Century" charset="0"/>
              <a:cs typeface="Century" charset="0"/>
            </a:endParaRPr>
          </a:p>
          <a:p>
            <a:endParaRPr lang="en-US" sz="1500" u="sng" dirty="0" smtClean="0">
              <a:latin typeface="Century" charset="0"/>
              <a:ea typeface="Century" charset="0"/>
              <a:cs typeface="Century" charset="0"/>
            </a:endParaRPr>
          </a:p>
          <a:p>
            <a:endParaRPr lang="en-US" sz="1500" dirty="0">
              <a:latin typeface="Century" charset="0"/>
              <a:ea typeface="Century" charset="0"/>
              <a:cs typeface="Century" charset="0"/>
            </a:endParaRPr>
          </a:p>
          <a:p>
            <a:endParaRPr lang="en-US" sz="1500" dirty="0">
              <a:latin typeface="Century" charset="0"/>
              <a:ea typeface="Century" charset="0"/>
              <a:cs typeface="Century" charset="0"/>
            </a:endParaRPr>
          </a:p>
        </p:txBody>
      </p:sp>
    </p:spTree>
    <p:extLst>
      <p:ext uri="{BB962C8B-B14F-4D97-AF65-F5344CB8AC3E}">
        <p14:creationId xmlns:p14="http://schemas.microsoft.com/office/powerpoint/2010/main" val="26185698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034184"/>
          </a:xfrm>
        </p:spPr>
        <p:txBody>
          <a:bodyPr/>
          <a:lstStyle/>
          <a:p>
            <a:r>
              <a:rPr lang="en-US" dirty="0" smtClean="0">
                <a:latin typeface="Century" charset="0"/>
                <a:ea typeface="Century" charset="0"/>
                <a:cs typeface="Century" charset="0"/>
              </a:rPr>
              <a:t>References</a:t>
            </a:r>
            <a:endParaRPr lang="en-US" dirty="0">
              <a:latin typeface="Century" charset="0"/>
              <a:ea typeface="Century" charset="0"/>
              <a:cs typeface="Century" charset="0"/>
            </a:endParaRPr>
          </a:p>
        </p:txBody>
      </p:sp>
      <p:sp>
        <p:nvSpPr>
          <p:cNvPr id="3" name="Content Placeholder 2"/>
          <p:cNvSpPr>
            <a:spLocks noGrp="1"/>
          </p:cNvSpPr>
          <p:nvPr>
            <p:ph idx="1"/>
          </p:nvPr>
        </p:nvSpPr>
        <p:spPr>
          <a:xfrm>
            <a:off x="838200" y="1080655"/>
            <a:ext cx="10515600" cy="4530436"/>
          </a:xfrm>
        </p:spPr>
        <p:txBody>
          <a:bodyPr>
            <a:normAutofit fontScale="92500" lnSpcReduction="10000"/>
          </a:bodyPr>
          <a:lstStyle/>
          <a:p>
            <a:endParaRPr lang="en-US" sz="2000" dirty="0">
              <a:latin typeface="Century" charset="0"/>
              <a:ea typeface="Century" charset="0"/>
              <a:cs typeface="Century" charset="0"/>
            </a:endParaRPr>
          </a:p>
          <a:p>
            <a:r>
              <a:rPr lang="en-US" sz="2000" dirty="0" smtClean="0">
                <a:latin typeface="Century" charset="0"/>
                <a:ea typeface="Century" charset="0"/>
                <a:cs typeface="Century" charset="0"/>
                <a:hlinkClick r:id="rId2"/>
              </a:rPr>
              <a:t>http</a:t>
            </a:r>
            <a:r>
              <a:rPr lang="en-US" sz="2000" dirty="0">
                <a:latin typeface="Century" charset="0"/>
                <a:ea typeface="Century" charset="0"/>
                <a:cs typeface="Century" charset="0"/>
                <a:hlinkClick r:id="rId2"/>
              </a:rPr>
              <a:t>://</a:t>
            </a:r>
            <a:r>
              <a:rPr lang="en-US" sz="2000" dirty="0" smtClean="0">
                <a:latin typeface="Century" charset="0"/>
                <a:ea typeface="Century" charset="0"/>
                <a:cs typeface="Century" charset="0"/>
                <a:hlinkClick r:id="rId2"/>
              </a:rPr>
              <a:t>asq.org/learn-about-quality/project-planning-tools/overview/pdca-cycle.html</a:t>
            </a:r>
            <a:endParaRPr lang="en-US" sz="2000" dirty="0" smtClean="0">
              <a:latin typeface="Century" charset="0"/>
              <a:ea typeface="Century" charset="0"/>
              <a:cs typeface="Century" charset="0"/>
            </a:endParaRPr>
          </a:p>
          <a:p>
            <a:r>
              <a:rPr lang="en-US" sz="2000" dirty="0">
                <a:latin typeface="Century" charset="0"/>
                <a:ea typeface="Century" charset="0"/>
                <a:cs typeface="Century" charset="0"/>
                <a:hlinkClick r:id="rId3"/>
              </a:rPr>
              <a:t>http://</a:t>
            </a:r>
            <a:r>
              <a:rPr lang="en-US" sz="2000" dirty="0" smtClean="0">
                <a:latin typeface="Century" charset="0"/>
                <a:ea typeface="Century" charset="0"/>
                <a:cs typeface="Century" charset="0"/>
                <a:hlinkClick r:id="rId3"/>
              </a:rPr>
              <a:t>whatis.techtarget.com/definition/PDCA-plan-do-check-act</a:t>
            </a:r>
            <a:endParaRPr lang="en-US" sz="2000" dirty="0" smtClean="0">
              <a:latin typeface="Century" charset="0"/>
              <a:ea typeface="Century" charset="0"/>
              <a:cs typeface="Century" charset="0"/>
            </a:endParaRPr>
          </a:p>
          <a:p>
            <a:r>
              <a:rPr lang="en-US" sz="2000" dirty="0">
                <a:latin typeface="Century" charset="0"/>
                <a:ea typeface="Century" charset="0"/>
                <a:cs typeface="Century" charset="0"/>
                <a:hlinkClick r:id="rId2"/>
              </a:rPr>
              <a:t>http://</a:t>
            </a:r>
            <a:r>
              <a:rPr lang="en-US" sz="2000" dirty="0" smtClean="0">
                <a:latin typeface="Century" charset="0"/>
                <a:ea typeface="Century" charset="0"/>
                <a:cs typeface="Century" charset="0"/>
                <a:hlinkClick r:id="rId2"/>
              </a:rPr>
              <a:t>asq.org/learn-about-quality/project-planning-tools/overview/pdca-cycle.html</a:t>
            </a:r>
            <a:endParaRPr lang="en-US" sz="2000" dirty="0" smtClean="0">
              <a:latin typeface="Century" charset="0"/>
              <a:ea typeface="Century" charset="0"/>
              <a:cs typeface="Century" charset="0"/>
            </a:endParaRPr>
          </a:p>
          <a:p>
            <a:r>
              <a:rPr lang="en-US" sz="2000" dirty="0">
                <a:latin typeface="Century" charset="0"/>
                <a:ea typeface="Century" charset="0"/>
                <a:cs typeface="Century" charset="0"/>
                <a:hlinkClick r:id="rId4"/>
              </a:rPr>
              <a:t>https://</a:t>
            </a:r>
            <a:r>
              <a:rPr lang="en-US" sz="2000" dirty="0" smtClean="0">
                <a:latin typeface="Century" charset="0"/>
                <a:ea typeface="Century" charset="0"/>
                <a:cs typeface="Century" charset="0"/>
                <a:hlinkClick r:id="rId4"/>
              </a:rPr>
              <a:t>tensix.com/wp-content/uploads/2014/08/Management-and-the-Triple-Constraints.png</a:t>
            </a:r>
            <a:endParaRPr lang="en-US" sz="2000" dirty="0" smtClean="0">
              <a:latin typeface="Century" charset="0"/>
              <a:ea typeface="Century" charset="0"/>
              <a:cs typeface="Century" charset="0"/>
            </a:endParaRPr>
          </a:p>
          <a:p>
            <a:r>
              <a:rPr lang="en-US" sz="2000" dirty="0">
                <a:latin typeface="Century" charset="0"/>
                <a:ea typeface="Century" charset="0"/>
                <a:cs typeface="Century" charset="0"/>
                <a:hlinkClick r:id="rId5"/>
              </a:rPr>
              <a:t>https://www.sajan.com/cost-and-turnaround-time-affect-quality-translations</a:t>
            </a:r>
            <a:r>
              <a:rPr lang="en-US" sz="2000" dirty="0" smtClean="0">
                <a:latin typeface="Century" charset="0"/>
                <a:ea typeface="Century" charset="0"/>
                <a:cs typeface="Century" charset="0"/>
                <a:hlinkClick r:id="rId5"/>
              </a:rPr>
              <a:t>/</a:t>
            </a:r>
            <a:endParaRPr lang="en-US" sz="2000" dirty="0" smtClean="0">
              <a:latin typeface="Century" charset="0"/>
              <a:ea typeface="Century" charset="0"/>
              <a:cs typeface="Century" charset="0"/>
            </a:endParaRPr>
          </a:p>
          <a:p>
            <a:r>
              <a:rPr lang="en-US" sz="2000" dirty="0">
                <a:latin typeface="Century" charset="0"/>
                <a:ea typeface="Century" charset="0"/>
                <a:cs typeface="Century" charset="0"/>
                <a:hlinkClick r:id="rId6"/>
              </a:rPr>
              <a:t>https://www.sajan.com/translation-quality-speedy-turnaround-can</a:t>
            </a:r>
            <a:r>
              <a:rPr lang="en-US" sz="2000" dirty="0" smtClean="0">
                <a:latin typeface="Century" charset="0"/>
                <a:ea typeface="Century" charset="0"/>
                <a:cs typeface="Century" charset="0"/>
                <a:hlinkClick r:id="rId6"/>
              </a:rPr>
              <a:t>/</a:t>
            </a:r>
            <a:endParaRPr lang="en-US" sz="2000" dirty="0" smtClean="0">
              <a:latin typeface="Century" charset="0"/>
              <a:ea typeface="Century" charset="0"/>
              <a:cs typeface="Century" charset="0"/>
            </a:endParaRPr>
          </a:p>
          <a:p>
            <a:r>
              <a:rPr lang="en-US" sz="2000" dirty="0">
                <a:latin typeface="Century" charset="0"/>
                <a:ea typeface="Century" charset="0"/>
                <a:cs typeface="Century" charset="0"/>
                <a:hlinkClick r:id="rId7"/>
              </a:rPr>
              <a:t>https://www.sajan.com/fridaylocfaq-can-you-skip-translation-review-with-proper-context</a:t>
            </a:r>
            <a:r>
              <a:rPr lang="en-US" sz="2000" dirty="0" smtClean="0">
                <a:latin typeface="Century" charset="0"/>
                <a:ea typeface="Century" charset="0"/>
                <a:cs typeface="Century" charset="0"/>
                <a:hlinkClick r:id="rId7"/>
              </a:rPr>
              <a:t>/</a:t>
            </a:r>
            <a:endParaRPr lang="en-US" sz="2000" dirty="0" smtClean="0">
              <a:latin typeface="Century" charset="0"/>
              <a:ea typeface="Century" charset="0"/>
              <a:cs typeface="Century" charset="0"/>
            </a:endParaRPr>
          </a:p>
          <a:p>
            <a:r>
              <a:rPr lang="en-US" sz="2000" dirty="0">
                <a:latin typeface="Century" charset="0"/>
                <a:ea typeface="Century" charset="0"/>
                <a:cs typeface="Century" charset="0"/>
                <a:hlinkClick r:id="rId8"/>
              </a:rPr>
              <a:t>http://</a:t>
            </a:r>
            <a:r>
              <a:rPr lang="en-US" sz="2000" dirty="0" smtClean="0">
                <a:latin typeface="Century" charset="0"/>
                <a:ea typeface="Century" charset="0"/>
                <a:cs typeface="Century" charset="0"/>
                <a:hlinkClick r:id="rId8"/>
              </a:rPr>
              <a:t>www.costmanagement.eu/blog-article/198-cost-management-explained-in-4-steps</a:t>
            </a:r>
            <a:endParaRPr lang="en-US" sz="2000" dirty="0" smtClean="0">
              <a:latin typeface="Century" charset="0"/>
              <a:ea typeface="Century" charset="0"/>
              <a:cs typeface="Century" charset="0"/>
            </a:endParaRPr>
          </a:p>
          <a:p>
            <a:r>
              <a:rPr lang="en-US" sz="2000" dirty="0">
                <a:latin typeface="Century" charset="0"/>
                <a:ea typeface="Century" charset="0"/>
                <a:cs typeface="Century" charset="0"/>
                <a:hlinkClick r:id="rId9"/>
              </a:rPr>
              <a:t>https://</a:t>
            </a:r>
            <a:r>
              <a:rPr lang="en-US" sz="2000" dirty="0" smtClean="0">
                <a:latin typeface="Century" charset="0"/>
                <a:ea typeface="Century" charset="0"/>
                <a:cs typeface="Century" charset="0"/>
                <a:hlinkClick r:id="rId9"/>
              </a:rPr>
              <a:t>www.simplilearn.com/estimation-tools-and-techniques-part-i-article</a:t>
            </a:r>
            <a:endParaRPr lang="en-US" sz="2000" dirty="0" smtClean="0">
              <a:latin typeface="Century" charset="0"/>
              <a:ea typeface="Century" charset="0"/>
              <a:cs typeface="Century" charset="0"/>
            </a:endParaRPr>
          </a:p>
          <a:p>
            <a:r>
              <a:rPr lang="en-US" sz="2000" dirty="0">
                <a:latin typeface="Century" charset="0"/>
                <a:ea typeface="Century" charset="0"/>
                <a:cs typeface="Century" charset="0"/>
                <a:hlinkClick r:id="rId10"/>
              </a:rPr>
              <a:t>https://pmstudycircle.com/2012/06/4-tools-to-estimate-costs-in-the-project-management</a:t>
            </a:r>
            <a:r>
              <a:rPr lang="en-US" sz="2000" dirty="0" smtClean="0">
                <a:latin typeface="Century" charset="0"/>
                <a:ea typeface="Century" charset="0"/>
                <a:cs typeface="Century" charset="0"/>
                <a:hlinkClick r:id="rId10"/>
              </a:rPr>
              <a:t>/</a:t>
            </a:r>
            <a:endParaRPr lang="en-US" sz="2000" dirty="0" smtClean="0">
              <a:latin typeface="Century" charset="0"/>
              <a:ea typeface="Century" charset="0"/>
              <a:cs typeface="Century" charset="0"/>
            </a:endParaRPr>
          </a:p>
          <a:p>
            <a:r>
              <a:rPr lang="en-US" sz="2000" dirty="0">
                <a:latin typeface="Century" charset="0"/>
                <a:ea typeface="Century" charset="0"/>
                <a:cs typeface="Century" charset="0"/>
                <a:hlinkClick r:id="rId11"/>
              </a:rPr>
              <a:t>https://</a:t>
            </a:r>
            <a:r>
              <a:rPr lang="en-US" sz="2000" dirty="0" smtClean="0">
                <a:latin typeface="Century" charset="0"/>
                <a:ea typeface="Century" charset="0"/>
                <a:cs typeface="Century" charset="0"/>
                <a:hlinkClick r:id="rId11"/>
              </a:rPr>
              <a:t>www.mindtools.com/pages/article/newPPM_01.htm</a:t>
            </a:r>
            <a:endParaRPr lang="en-US" sz="2000" dirty="0" smtClean="0">
              <a:latin typeface="Century" charset="0"/>
              <a:ea typeface="Century" charset="0"/>
              <a:cs typeface="Century" charset="0"/>
            </a:endParaRPr>
          </a:p>
          <a:p>
            <a:endParaRPr lang="en-US" sz="2000" dirty="0">
              <a:latin typeface="Century" charset="0"/>
              <a:ea typeface="Century" charset="0"/>
              <a:cs typeface="Century" charset="0"/>
            </a:endParaRPr>
          </a:p>
          <a:p>
            <a:endParaRPr lang="en-US" sz="2000" dirty="0">
              <a:latin typeface="Century" charset="0"/>
              <a:ea typeface="Century" charset="0"/>
              <a:cs typeface="Century" charset="0"/>
            </a:endParaRPr>
          </a:p>
          <a:p>
            <a:endParaRPr lang="en-US" sz="2000" dirty="0" smtClean="0">
              <a:latin typeface="Century" charset="0"/>
              <a:ea typeface="Century" charset="0"/>
              <a:cs typeface="Century" charset="0"/>
            </a:endParaRPr>
          </a:p>
          <a:p>
            <a:endParaRPr lang="en-US" sz="2000" dirty="0" smtClean="0">
              <a:latin typeface="Century" charset="0"/>
              <a:ea typeface="Century" charset="0"/>
              <a:cs typeface="Century" charset="0"/>
            </a:endParaRPr>
          </a:p>
          <a:p>
            <a:endParaRPr lang="en-US" sz="2000" dirty="0" smtClean="0">
              <a:latin typeface="Century" charset="0"/>
              <a:ea typeface="Century" charset="0"/>
              <a:cs typeface="Century" charset="0"/>
            </a:endParaRPr>
          </a:p>
          <a:p>
            <a:endParaRPr lang="en-US" sz="2000" dirty="0" smtClean="0">
              <a:latin typeface="Century" charset="0"/>
              <a:ea typeface="Century" charset="0"/>
              <a:cs typeface="Century" charset="0"/>
            </a:endParaRPr>
          </a:p>
          <a:p>
            <a:endParaRPr lang="en-US" sz="2000" dirty="0">
              <a:latin typeface="Century" charset="0"/>
              <a:ea typeface="Century" charset="0"/>
              <a:cs typeface="Century" charset="0"/>
            </a:endParaRPr>
          </a:p>
          <a:p>
            <a:endParaRPr lang="en-US" sz="2000" dirty="0" smtClean="0">
              <a:latin typeface="Century" charset="0"/>
              <a:ea typeface="Century" charset="0"/>
              <a:cs typeface="Century" charset="0"/>
            </a:endParaRPr>
          </a:p>
          <a:p>
            <a:endParaRPr lang="en-US" sz="2000" dirty="0" smtClean="0">
              <a:latin typeface="Century" charset="0"/>
              <a:ea typeface="Century" charset="0"/>
              <a:cs typeface="Century" charset="0"/>
            </a:endParaRPr>
          </a:p>
          <a:p>
            <a:endParaRPr lang="en-US" sz="2000" dirty="0" smtClean="0">
              <a:latin typeface="Century" charset="0"/>
              <a:ea typeface="Century" charset="0"/>
              <a:cs typeface="Century" charset="0"/>
            </a:endParaRPr>
          </a:p>
          <a:p>
            <a:endParaRPr lang="en-US" sz="2000" dirty="0" smtClean="0">
              <a:latin typeface="Century" charset="0"/>
              <a:ea typeface="Century" charset="0"/>
              <a:cs typeface="Century" charset="0"/>
            </a:endParaRPr>
          </a:p>
          <a:p>
            <a:endParaRPr lang="en-US" sz="2000" dirty="0">
              <a:latin typeface="Century" charset="0"/>
              <a:ea typeface="Century" charset="0"/>
              <a:cs typeface="Century" charset="0"/>
            </a:endParaRPr>
          </a:p>
          <a:p>
            <a:endParaRPr lang="en-US" sz="2000" dirty="0"/>
          </a:p>
        </p:txBody>
      </p:sp>
    </p:spTree>
    <p:extLst>
      <p:ext uri="{BB962C8B-B14F-4D97-AF65-F5344CB8AC3E}">
        <p14:creationId xmlns:p14="http://schemas.microsoft.com/office/powerpoint/2010/main" val="39912535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latin typeface="Century" charset="0"/>
                <a:ea typeface="Century" charset="0"/>
                <a:cs typeface="Century" charset="0"/>
              </a:rPr>
              <a:t>References</a:t>
            </a:r>
            <a:endParaRPr lang="en-US" sz="4000" dirty="0">
              <a:latin typeface="Century" charset="0"/>
              <a:ea typeface="Century" charset="0"/>
              <a:cs typeface="Century" charset="0"/>
            </a:endParaRPr>
          </a:p>
        </p:txBody>
      </p:sp>
      <p:sp>
        <p:nvSpPr>
          <p:cNvPr id="3" name="Content Placeholder 2"/>
          <p:cNvSpPr>
            <a:spLocks noGrp="1"/>
          </p:cNvSpPr>
          <p:nvPr>
            <p:ph idx="1"/>
          </p:nvPr>
        </p:nvSpPr>
        <p:spPr>
          <a:xfrm>
            <a:off x="838200" y="1316183"/>
            <a:ext cx="10515600" cy="4627418"/>
          </a:xfrm>
        </p:spPr>
        <p:txBody>
          <a:bodyPr>
            <a:normAutofit/>
          </a:bodyPr>
          <a:lstStyle/>
          <a:p>
            <a:r>
              <a:rPr lang="en-US" sz="2000" dirty="0" smtClean="0">
                <a:latin typeface="Century" charset="0"/>
                <a:ea typeface="Century" charset="0"/>
                <a:cs typeface="Century" charset="0"/>
                <a:hlinkClick r:id="rId2"/>
              </a:rPr>
              <a:t>http</a:t>
            </a:r>
            <a:r>
              <a:rPr lang="en-US" sz="2000" dirty="0">
                <a:latin typeface="Century" charset="0"/>
                <a:ea typeface="Century" charset="0"/>
                <a:cs typeface="Century" charset="0"/>
                <a:hlinkClick r:id="rId2"/>
              </a:rPr>
              <a:t>://www.costmanagement.eu/images/blog/Cost-management-cycle.PNG</a:t>
            </a:r>
            <a:endParaRPr lang="en-US" sz="2000" dirty="0">
              <a:latin typeface="Century" charset="0"/>
              <a:ea typeface="Century" charset="0"/>
              <a:cs typeface="Century" charset="0"/>
            </a:endParaRPr>
          </a:p>
          <a:p>
            <a:r>
              <a:rPr lang="en-US" sz="2000" dirty="0">
                <a:latin typeface="Century" charset="0"/>
                <a:ea typeface="Century" charset="0"/>
                <a:cs typeface="Century" charset="0"/>
                <a:hlinkClick r:id="rId3"/>
              </a:rPr>
              <a:t>http://stepsnew.nadsoft.co/Public//image/1Time.jpg</a:t>
            </a:r>
            <a:endParaRPr lang="en-US" sz="2000" dirty="0">
              <a:latin typeface="Century" charset="0"/>
              <a:ea typeface="Century" charset="0"/>
              <a:cs typeface="Century" charset="0"/>
            </a:endParaRPr>
          </a:p>
          <a:p>
            <a:r>
              <a:rPr lang="en-US" sz="2000" dirty="0">
                <a:latin typeface="Century" charset="0"/>
                <a:ea typeface="Century" charset="0"/>
                <a:cs typeface="Century" charset="0"/>
                <a:hlinkClick r:id="rId4"/>
              </a:rPr>
              <a:t>http://aceconcierge.net/wp-content/uploads/2014/01/Time-Management-1024x576.jpg</a:t>
            </a:r>
            <a:endParaRPr lang="en-US" sz="2000" dirty="0">
              <a:latin typeface="Century" charset="0"/>
              <a:ea typeface="Century" charset="0"/>
              <a:cs typeface="Century" charset="0"/>
            </a:endParaRPr>
          </a:p>
          <a:p>
            <a:r>
              <a:rPr lang="en-US" sz="2000" dirty="0">
                <a:latin typeface="Century" charset="0"/>
                <a:ea typeface="Century" charset="0"/>
                <a:cs typeface="Century" charset="0"/>
                <a:hlinkClick r:id="rId5"/>
              </a:rPr>
              <a:t>https://www.ipsos-retailperformance.com/wp-content/uploads/2014/10/case-studies-e1418894555587.jpg</a:t>
            </a:r>
            <a:endParaRPr lang="en-US" sz="2000" dirty="0">
              <a:latin typeface="Century" charset="0"/>
              <a:ea typeface="Century" charset="0"/>
              <a:cs typeface="Century" charset="0"/>
            </a:endParaRPr>
          </a:p>
          <a:p>
            <a:r>
              <a:rPr lang="en-US" sz="2000" dirty="0">
                <a:latin typeface="Century" charset="0"/>
                <a:ea typeface="Century" charset="0"/>
                <a:cs typeface="Century" charset="0"/>
                <a:hlinkClick r:id="rId6"/>
              </a:rPr>
              <a:t>https://</a:t>
            </a:r>
            <a:r>
              <a:rPr lang="en-US" sz="2000" dirty="0" smtClean="0">
                <a:latin typeface="Century" charset="0"/>
                <a:ea typeface="Century" charset="0"/>
                <a:cs typeface="Century" charset="0"/>
                <a:hlinkClick r:id="rId6"/>
              </a:rPr>
              <a:t>s-media-cache-ak0.pinimg.com/736x/2e/9b/99/2e9b99119d885f4ebd137ce76dbd0e2a.jpg</a:t>
            </a:r>
            <a:endParaRPr lang="en-US" sz="2000" dirty="0">
              <a:latin typeface="Century" charset="0"/>
              <a:ea typeface="Century" charset="0"/>
              <a:cs typeface="Century" charset="0"/>
            </a:endParaRPr>
          </a:p>
          <a:p>
            <a:r>
              <a:rPr lang="en-US" sz="2000" u="sng" dirty="0">
                <a:latin typeface="Century" charset="0"/>
                <a:ea typeface="Century" charset="0"/>
                <a:cs typeface="Century" charset="0"/>
                <a:hlinkClick r:id="rId7"/>
              </a:rPr>
              <a:t>https://</a:t>
            </a:r>
            <a:r>
              <a:rPr lang="en-US" sz="2000" u="sng" dirty="0" smtClean="0">
                <a:latin typeface="Century" charset="0"/>
                <a:ea typeface="Century" charset="0"/>
                <a:cs typeface="Century" charset="0"/>
                <a:hlinkClick r:id="rId7"/>
              </a:rPr>
              <a:t>image.shutterstock.com/z/stock-photo-well-dressed-man-in-suit-and-tie-charismatic-businessman-standing-on-white-background-180048572.jpg</a:t>
            </a:r>
            <a:endParaRPr lang="en-US" sz="2000" u="sng" dirty="0" smtClean="0">
              <a:latin typeface="Century" charset="0"/>
              <a:ea typeface="Century" charset="0"/>
              <a:cs typeface="Century" charset="0"/>
            </a:endParaRPr>
          </a:p>
          <a:p>
            <a:r>
              <a:rPr lang="en-US" sz="2000" u="sng" dirty="0">
                <a:latin typeface="Century" charset="0"/>
                <a:ea typeface="Century" charset="0"/>
                <a:cs typeface="Century" charset="0"/>
                <a:hlinkClick r:id="rId8"/>
              </a:rPr>
              <a:t>http://</a:t>
            </a:r>
            <a:r>
              <a:rPr lang="en-US" sz="2000" u="sng" dirty="0" smtClean="0">
                <a:latin typeface="Century" charset="0"/>
                <a:ea typeface="Century" charset="0"/>
                <a:cs typeface="Century" charset="0"/>
                <a:hlinkClick r:id="rId8"/>
              </a:rPr>
              <a:t>www.coaconsult.com/ccp/wp-content/uploads/2015/05/supply-chain-management.jpg</a:t>
            </a:r>
            <a:endParaRPr lang="en-US" sz="2000" u="sng" dirty="0" smtClean="0">
              <a:latin typeface="Century" charset="0"/>
              <a:ea typeface="Century" charset="0"/>
              <a:cs typeface="Century" charset="0"/>
            </a:endParaRPr>
          </a:p>
          <a:p>
            <a:endParaRPr lang="en-US" sz="2000" u="sng" dirty="0">
              <a:latin typeface="Century" charset="0"/>
              <a:ea typeface="Century" charset="0"/>
              <a:cs typeface="Century" charset="0"/>
            </a:endParaRPr>
          </a:p>
          <a:p>
            <a:endParaRPr lang="en-US" sz="2000" dirty="0"/>
          </a:p>
        </p:txBody>
      </p:sp>
    </p:spTree>
    <p:extLst>
      <p:ext uri="{BB962C8B-B14F-4D97-AF65-F5344CB8AC3E}">
        <p14:creationId xmlns:p14="http://schemas.microsoft.com/office/powerpoint/2010/main" val="135303329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748145"/>
            <a:ext cx="10515600" cy="4682837"/>
          </a:xfrm>
        </p:spPr>
        <p:txBody>
          <a:bodyPr>
            <a:noAutofit/>
          </a:bodyPr>
          <a:lstStyle/>
          <a:p>
            <a:pPr marL="0" indent="0">
              <a:buNone/>
            </a:pPr>
            <a:r>
              <a:rPr lang="en-US" sz="2500" dirty="0" smtClean="0">
                <a:latin typeface="Century" charset="0"/>
                <a:ea typeface="Century" charset="0"/>
                <a:cs typeface="Century" charset="0"/>
              </a:rPr>
              <a:t>				</a:t>
            </a:r>
          </a:p>
          <a:p>
            <a:pPr marL="0" indent="0">
              <a:buNone/>
            </a:pPr>
            <a:r>
              <a:rPr lang="en-US" sz="2500" i="1" dirty="0" smtClean="0">
                <a:latin typeface="Century" charset="0"/>
                <a:ea typeface="Century" charset="0"/>
                <a:cs typeface="Century" charset="0"/>
              </a:rPr>
              <a:t>Case Studies </a:t>
            </a:r>
          </a:p>
          <a:p>
            <a:pPr marL="0" indent="0">
              <a:buNone/>
            </a:pPr>
            <a:r>
              <a:rPr lang="en-US" sz="2500" i="1" dirty="0" smtClean="0">
                <a:latin typeface="Century" charset="0"/>
                <a:ea typeface="Century" charset="0"/>
                <a:cs typeface="Century" charset="0"/>
              </a:rPr>
              <a:t>-------------------------------------------------------------------------------------------------</a:t>
            </a:r>
            <a:endParaRPr lang="en-US" sz="2500" i="1" dirty="0" smtClean="0">
              <a:latin typeface="Century" charset="0"/>
              <a:ea typeface="Century" charset="0"/>
              <a:cs typeface="Century" charset="0"/>
            </a:endParaRPr>
          </a:p>
          <a:p>
            <a:pPr marL="0" indent="0">
              <a:buNone/>
            </a:pPr>
            <a:r>
              <a:rPr lang="en-US" sz="2500" i="1" dirty="0" smtClean="0">
                <a:latin typeface="Century" charset="0"/>
                <a:ea typeface="Century" charset="0"/>
                <a:cs typeface="Century" charset="0"/>
              </a:rPr>
              <a:t>With </a:t>
            </a:r>
            <a:r>
              <a:rPr lang="en-US" sz="2400" i="1" dirty="0">
                <a:latin typeface="Century" charset="0"/>
                <a:ea typeface="Century" charset="0"/>
                <a:cs typeface="Century" charset="0"/>
              </a:rPr>
              <a:t>c</a:t>
            </a:r>
            <a:r>
              <a:rPr lang="en-US" sz="2400" i="1" dirty="0" smtClean="0">
                <a:latin typeface="Century" charset="0"/>
                <a:ea typeface="Century" charset="0"/>
                <a:cs typeface="Century" charset="0"/>
              </a:rPr>
              <a:t>redits </a:t>
            </a:r>
            <a:r>
              <a:rPr lang="en-US" sz="2400" i="1" dirty="0">
                <a:latin typeface="Century" charset="0"/>
                <a:ea typeface="Century" charset="0"/>
                <a:cs typeface="Century" charset="0"/>
              </a:rPr>
              <a:t>and special </a:t>
            </a:r>
            <a:r>
              <a:rPr lang="en-US" sz="2400" i="1" dirty="0" smtClean="0">
                <a:latin typeface="Century" charset="0"/>
                <a:ea typeface="Century" charset="0"/>
                <a:cs typeface="Century" charset="0"/>
              </a:rPr>
              <a:t>thanks</a:t>
            </a:r>
            <a:endParaRPr lang="en-US" sz="2500" dirty="0">
              <a:latin typeface="Century" charset="0"/>
              <a:ea typeface="Century" charset="0"/>
              <a:cs typeface="Century" charset="0"/>
            </a:endParaRPr>
          </a:p>
          <a:p>
            <a:pPr marL="0" indent="0">
              <a:buNone/>
            </a:pPr>
            <a:r>
              <a:rPr lang="en-US" sz="2500" i="1" dirty="0" smtClean="0">
                <a:latin typeface="Century" charset="0"/>
                <a:ea typeface="Century" charset="0"/>
                <a:cs typeface="Century" charset="0"/>
              </a:rPr>
              <a:t>Lavanya Tamarapalli, Sekhar Rajasekharam Attaluri </a:t>
            </a:r>
          </a:p>
          <a:p>
            <a:pPr marL="0" indent="0">
              <a:buNone/>
            </a:pPr>
            <a:r>
              <a:rPr lang="en-US" sz="2500" i="1" dirty="0" smtClean="0">
                <a:latin typeface="Century" charset="0"/>
                <a:ea typeface="Century" charset="0"/>
                <a:cs typeface="Century" charset="0"/>
              </a:rPr>
              <a:t>and Ashwin Sridhar</a:t>
            </a:r>
          </a:p>
          <a:p>
            <a:pPr marL="0" indent="0">
              <a:buNone/>
            </a:pPr>
            <a:r>
              <a:rPr lang="en-US" sz="2500" dirty="0">
                <a:latin typeface="Century" charset="0"/>
                <a:ea typeface="Century" charset="0"/>
                <a:cs typeface="Century" charset="0"/>
              </a:rPr>
              <a:t>	</a:t>
            </a:r>
            <a:r>
              <a:rPr lang="en-US" sz="2500" dirty="0" smtClean="0">
                <a:latin typeface="Century" charset="0"/>
                <a:ea typeface="Century" charset="0"/>
                <a:cs typeface="Century" charset="0"/>
              </a:rPr>
              <a:t>							</a:t>
            </a:r>
          </a:p>
          <a:p>
            <a:pPr marL="0" indent="0">
              <a:buNone/>
            </a:pPr>
            <a:r>
              <a:rPr lang="en-US" sz="2500" dirty="0">
                <a:latin typeface="Century" charset="0"/>
                <a:ea typeface="Century" charset="0"/>
                <a:cs typeface="Century" charset="0"/>
              </a:rPr>
              <a:t>	</a:t>
            </a:r>
            <a:r>
              <a:rPr lang="en-US" sz="2500" dirty="0" smtClean="0">
                <a:latin typeface="Century" charset="0"/>
                <a:ea typeface="Century" charset="0"/>
                <a:cs typeface="Century" charset="0"/>
              </a:rPr>
              <a:t>			</a:t>
            </a:r>
          </a:p>
          <a:p>
            <a:pPr marL="0" indent="0">
              <a:buNone/>
            </a:pPr>
            <a:r>
              <a:rPr lang="en-US" sz="2500" dirty="0" smtClean="0">
                <a:latin typeface="Century" charset="0"/>
                <a:ea typeface="Century" charset="0"/>
                <a:cs typeface="Century" charset="0"/>
              </a:rPr>
              <a:t>				</a:t>
            </a:r>
            <a:r>
              <a:rPr lang="en-US" sz="3000" dirty="0" smtClean="0">
                <a:latin typeface="Century" charset="0"/>
                <a:ea typeface="Century" charset="0"/>
                <a:cs typeface="Century" charset="0"/>
              </a:rPr>
              <a:t>                                     Thank you! </a:t>
            </a:r>
            <a:r>
              <a:rPr lang="en-US" sz="3000" dirty="0" smtClean="0">
                <a:latin typeface="Century" charset="0"/>
                <a:ea typeface="Century" charset="0"/>
                <a:cs typeface="Century" charset="0"/>
                <a:sym typeface="Wingdings"/>
              </a:rPr>
              <a:t></a:t>
            </a:r>
            <a:endParaRPr lang="en-US" sz="3000" dirty="0">
              <a:latin typeface="Century" charset="0"/>
              <a:ea typeface="Century" charset="0"/>
              <a:cs typeface="Century" charset="0"/>
            </a:endParaRPr>
          </a:p>
        </p:txBody>
      </p:sp>
    </p:spTree>
    <p:extLst>
      <p:ext uri="{BB962C8B-B14F-4D97-AF65-F5344CB8AC3E}">
        <p14:creationId xmlns:p14="http://schemas.microsoft.com/office/powerpoint/2010/main" val="16617394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latin typeface="Century" charset="0"/>
                <a:ea typeface="Century" charset="0"/>
                <a:cs typeface="Century" charset="0"/>
              </a:rPr>
              <a:t>Triple constraint </a:t>
            </a:r>
            <a:r>
              <a:rPr lang="mr-IN" sz="4000" dirty="0">
                <a:latin typeface="Century" charset="0"/>
                <a:ea typeface="Century" charset="0"/>
                <a:cs typeface="Century" charset="0"/>
              </a:rPr>
              <a:t>–</a:t>
            </a:r>
            <a:r>
              <a:rPr lang="en-US" sz="4000" dirty="0">
                <a:latin typeface="Century" charset="0"/>
                <a:ea typeface="Century" charset="0"/>
                <a:cs typeface="Century" charset="0"/>
              </a:rPr>
              <a:t> Scope, Time and Cost</a:t>
            </a:r>
            <a:endParaRPr lang="en-US" sz="4000" dirty="0"/>
          </a:p>
        </p:txBody>
      </p:sp>
      <p:sp>
        <p:nvSpPr>
          <p:cNvPr id="3" name="Content Placeholder 2"/>
          <p:cNvSpPr>
            <a:spLocks noGrp="1"/>
          </p:cNvSpPr>
          <p:nvPr>
            <p:ph idx="1"/>
          </p:nvPr>
        </p:nvSpPr>
        <p:spPr>
          <a:xfrm>
            <a:off x="838200" y="1371601"/>
            <a:ext cx="10515600" cy="4572000"/>
          </a:xfrm>
        </p:spPr>
        <p:txBody>
          <a:bodyPr>
            <a:normAutofit/>
          </a:bodyPr>
          <a:lstStyle/>
          <a:p>
            <a:pPr marL="800100" lvl="1" indent="-342900">
              <a:buFont typeface="Arial" charset="0"/>
              <a:buChar char="•"/>
            </a:pPr>
            <a:endParaRPr lang="en-US" sz="2000" dirty="0">
              <a:latin typeface="Century" charset="0"/>
              <a:ea typeface="Century" charset="0"/>
              <a:cs typeface="Century" charset="0"/>
            </a:endParaRPr>
          </a:p>
          <a:p>
            <a:pPr marL="457200" lvl="1" indent="0">
              <a:buNone/>
            </a:pPr>
            <a:r>
              <a:rPr lang="en-US" sz="2000" b="1" dirty="0" smtClean="0">
                <a:latin typeface="Century" charset="0"/>
                <a:ea typeface="Century" charset="0"/>
                <a:cs typeface="Century" charset="0"/>
              </a:rPr>
              <a:t>SCOPE</a:t>
            </a:r>
            <a:r>
              <a:rPr lang="en-US" sz="2000" dirty="0" smtClean="0">
                <a:latin typeface="Century" charset="0"/>
                <a:ea typeface="Century" charset="0"/>
                <a:cs typeface="Century" charset="0"/>
              </a:rPr>
              <a:t> </a:t>
            </a:r>
            <a:r>
              <a:rPr lang="mr-IN" sz="2000" dirty="0">
                <a:latin typeface="Century" charset="0"/>
                <a:ea typeface="Century" charset="0"/>
                <a:cs typeface="Century" charset="0"/>
              </a:rPr>
              <a:t>–</a:t>
            </a:r>
            <a:r>
              <a:rPr lang="en-US" sz="2000" dirty="0">
                <a:latin typeface="Century" charset="0"/>
                <a:ea typeface="Century" charset="0"/>
                <a:cs typeface="Century" charset="0"/>
              </a:rPr>
              <a:t> They are requirements of the final product to be delivered</a:t>
            </a:r>
          </a:p>
          <a:p>
            <a:pPr marL="457200" lvl="1" indent="0">
              <a:buNone/>
            </a:pPr>
            <a:r>
              <a:rPr lang="en-US" sz="2000" b="1" dirty="0" smtClean="0">
                <a:latin typeface="Century" charset="0"/>
                <a:ea typeface="Century" charset="0"/>
                <a:cs typeface="Century" charset="0"/>
              </a:rPr>
              <a:t>TIME</a:t>
            </a:r>
            <a:r>
              <a:rPr lang="en-US" sz="2000" dirty="0" smtClean="0">
                <a:latin typeface="Century" charset="0"/>
                <a:ea typeface="Century" charset="0"/>
                <a:cs typeface="Century" charset="0"/>
              </a:rPr>
              <a:t> </a:t>
            </a:r>
            <a:r>
              <a:rPr lang="mr-IN" sz="2000" dirty="0">
                <a:latin typeface="Century" charset="0"/>
                <a:ea typeface="Century" charset="0"/>
                <a:cs typeface="Century" charset="0"/>
              </a:rPr>
              <a:t>–</a:t>
            </a:r>
            <a:r>
              <a:rPr lang="en-US" sz="2000" dirty="0">
                <a:latin typeface="Century" charset="0"/>
                <a:ea typeface="Century" charset="0"/>
                <a:cs typeface="Century" charset="0"/>
              </a:rPr>
              <a:t> It is the total time taken to deliver the product to the clients</a:t>
            </a:r>
          </a:p>
          <a:p>
            <a:pPr marL="457200" lvl="1" indent="0">
              <a:buNone/>
            </a:pPr>
            <a:r>
              <a:rPr lang="en-US" sz="2000" b="1" dirty="0" smtClean="0">
                <a:latin typeface="Century" charset="0"/>
                <a:ea typeface="Century" charset="0"/>
                <a:cs typeface="Century" charset="0"/>
              </a:rPr>
              <a:t>COST</a:t>
            </a:r>
            <a:r>
              <a:rPr lang="en-US" sz="2000" dirty="0" smtClean="0">
                <a:latin typeface="Century" charset="0"/>
                <a:ea typeface="Century" charset="0"/>
                <a:cs typeface="Century" charset="0"/>
              </a:rPr>
              <a:t> </a:t>
            </a:r>
            <a:r>
              <a:rPr lang="mr-IN" sz="2000" dirty="0">
                <a:latin typeface="Century" charset="0"/>
                <a:ea typeface="Century" charset="0"/>
                <a:cs typeface="Century" charset="0"/>
              </a:rPr>
              <a:t>–</a:t>
            </a:r>
            <a:r>
              <a:rPr lang="en-US" sz="2000" dirty="0">
                <a:latin typeface="Century" charset="0"/>
                <a:ea typeface="Century" charset="0"/>
                <a:cs typeface="Century" charset="0"/>
              </a:rPr>
              <a:t> It is the total budget provided to the company for developing the </a:t>
            </a:r>
            <a:r>
              <a:rPr lang="en-US" sz="2000" dirty="0" smtClean="0">
                <a:latin typeface="Century" charset="0"/>
                <a:ea typeface="Century" charset="0"/>
                <a:cs typeface="Century" charset="0"/>
              </a:rPr>
              <a:t>product</a:t>
            </a:r>
          </a:p>
          <a:p>
            <a:pPr marL="800100" lvl="1" indent="-342900">
              <a:buFont typeface="Arial" charset="0"/>
              <a:buChar char="•"/>
            </a:pPr>
            <a:endParaRPr lang="en-US" sz="2000" dirty="0" smtClean="0">
              <a:latin typeface="Century" charset="0"/>
              <a:ea typeface="Century" charset="0"/>
              <a:cs typeface="Century" charset="0"/>
            </a:endParaRPr>
          </a:p>
          <a:p>
            <a:pPr algn="just"/>
            <a:r>
              <a:rPr lang="en-US" sz="2000" dirty="0">
                <a:latin typeface="Century" charset="0"/>
                <a:ea typeface="Century" charset="0"/>
                <a:cs typeface="Century" charset="0"/>
              </a:rPr>
              <a:t>Changing one among the three constraints will definitely affect the other two constraints in one form or the other which will eventually affect </a:t>
            </a:r>
            <a:r>
              <a:rPr lang="en-US" sz="2000" b="1" dirty="0">
                <a:latin typeface="Century" charset="0"/>
                <a:ea typeface="Century" charset="0"/>
                <a:cs typeface="Century" charset="0"/>
              </a:rPr>
              <a:t>the quality of the product</a:t>
            </a:r>
          </a:p>
          <a:p>
            <a:pPr algn="just"/>
            <a:r>
              <a:rPr lang="en-US" sz="2000" dirty="0">
                <a:latin typeface="Century" charset="0"/>
                <a:ea typeface="Century" charset="0"/>
                <a:cs typeface="Century" charset="0"/>
              </a:rPr>
              <a:t>Quality of the project might get compromised especially with changing requirements</a:t>
            </a:r>
          </a:p>
          <a:p>
            <a:pPr algn="just"/>
            <a:r>
              <a:rPr lang="en-US" sz="2000" dirty="0">
                <a:latin typeface="Century" charset="0"/>
                <a:ea typeface="Century" charset="0"/>
                <a:cs typeface="Century" charset="0"/>
              </a:rPr>
              <a:t> Managing the built product without compromising the Quality of it with Cost and Time constraints is an excellent skill that is required to keep the production going with customer satisfaction</a:t>
            </a:r>
          </a:p>
          <a:p>
            <a:pPr marL="800100" lvl="1" indent="-342900">
              <a:buFont typeface="Arial" charset="0"/>
              <a:buChar char="•"/>
            </a:pPr>
            <a:endParaRPr lang="en-US" sz="2000" dirty="0">
              <a:latin typeface="Century" charset="0"/>
              <a:ea typeface="Century" charset="0"/>
              <a:cs typeface="Century" charset="0"/>
            </a:endParaRPr>
          </a:p>
          <a:p>
            <a:endParaRPr lang="en-US" dirty="0"/>
          </a:p>
        </p:txBody>
      </p:sp>
    </p:spTree>
    <p:extLst>
      <p:ext uri="{BB962C8B-B14F-4D97-AF65-F5344CB8AC3E}">
        <p14:creationId xmlns:p14="http://schemas.microsoft.com/office/powerpoint/2010/main" val="128826167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964911"/>
          </a:xfrm>
        </p:spPr>
        <p:txBody>
          <a:bodyPr>
            <a:normAutofit/>
          </a:bodyPr>
          <a:lstStyle/>
          <a:p>
            <a:r>
              <a:rPr lang="en-US" sz="4000" dirty="0" smtClean="0">
                <a:latin typeface="Century" charset="0"/>
                <a:ea typeface="Century" charset="0"/>
                <a:cs typeface="Century" charset="0"/>
              </a:rPr>
              <a:t>How to manage scope, time and cost?</a:t>
            </a:r>
            <a:endParaRPr lang="en-US" sz="4000" dirty="0">
              <a:latin typeface="Century" charset="0"/>
              <a:ea typeface="Century" charset="0"/>
              <a:cs typeface="Century" charset="0"/>
            </a:endParaRPr>
          </a:p>
        </p:txBody>
      </p:sp>
      <p:sp>
        <p:nvSpPr>
          <p:cNvPr id="3" name="Content Placeholder 2"/>
          <p:cNvSpPr>
            <a:spLocks noGrp="1"/>
          </p:cNvSpPr>
          <p:nvPr>
            <p:ph idx="1"/>
          </p:nvPr>
        </p:nvSpPr>
        <p:spPr>
          <a:xfrm>
            <a:off x="838200" y="1330037"/>
            <a:ext cx="10515600" cy="4613564"/>
          </a:xfrm>
        </p:spPr>
        <p:txBody>
          <a:bodyPr>
            <a:noAutofit/>
          </a:bodyPr>
          <a:lstStyle/>
          <a:p>
            <a:pPr marL="0" indent="0">
              <a:buNone/>
            </a:pPr>
            <a:r>
              <a:rPr lang="en-US" sz="2000" dirty="0" smtClean="0">
                <a:latin typeface="Century" charset="0"/>
                <a:ea typeface="Century" charset="0"/>
                <a:cs typeface="Century" charset="0"/>
              </a:rPr>
              <a:t>We can manage them by</a:t>
            </a:r>
          </a:p>
          <a:p>
            <a:endParaRPr lang="en-US" sz="2000" dirty="0" smtClean="0">
              <a:latin typeface="Century" charset="0"/>
              <a:ea typeface="Century" charset="0"/>
              <a:cs typeface="Century" charset="0"/>
            </a:endParaRPr>
          </a:p>
          <a:p>
            <a:pPr marL="914400" lvl="1" indent="-457200">
              <a:buFont typeface="+mj-lt"/>
              <a:buAutoNum type="arabicPeriod"/>
            </a:pPr>
            <a:r>
              <a:rPr lang="en-US" sz="2000" b="1" dirty="0" smtClean="0">
                <a:latin typeface="Century" charset="0"/>
                <a:ea typeface="Century" charset="0"/>
                <a:cs typeface="Century" charset="0"/>
              </a:rPr>
              <a:t>Understanding</a:t>
            </a:r>
          </a:p>
          <a:p>
            <a:pPr lvl="2"/>
            <a:r>
              <a:rPr lang="en-US" dirty="0" smtClean="0">
                <a:latin typeface="Century" charset="0"/>
                <a:ea typeface="Century" charset="0"/>
                <a:cs typeface="Century" charset="0"/>
              </a:rPr>
              <a:t>During project initialization the scope should be well understood</a:t>
            </a:r>
          </a:p>
          <a:p>
            <a:pPr lvl="2"/>
            <a:r>
              <a:rPr lang="en-US" dirty="0" smtClean="0">
                <a:latin typeface="Century" charset="0"/>
                <a:ea typeface="Century" charset="0"/>
                <a:cs typeface="Century" charset="0"/>
              </a:rPr>
              <a:t>Budget and Scheduling must be done in regards with the scope in hand</a:t>
            </a:r>
          </a:p>
          <a:p>
            <a:pPr lvl="2"/>
            <a:r>
              <a:rPr lang="en-US" dirty="0" smtClean="0">
                <a:latin typeface="Century" charset="0"/>
                <a:ea typeface="Century" charset="0"/>
                <a:cs typeface="Century" charset="0"/>
              </a:rPr>
              <a:t>Knowing the fact that changing or adding requirements (scope) to the project will affect the other constraints</a:t>
            </a:r>
          </a:p>
          <a:p>
            <a:pPr lvl="2"/>
            <a:endParaRPr lang="en-US" dirty="0" smtClean="0">
              <a:latin typeface="Century" charset="0"/>
              <a:ea typeface="Century" charset="0"/>
              <a:cs typeface="Century" charset="0"/>
            </a:endParaRPr>
          </a:p>
          <a:p>
            <a:pPr marL="914400" lvl="1" indent="-457200">
              <a:buFont typeface="+mj-lt"/>
              <a:buAutoNum type="arabicPeriod"/>
            </a:pPr>
            <a:r>
              <a:rPr lang="en-US" sz="2000" b="1" dirty="0" smtClean="0">
                <a:latin typeface="Century" charset="0"/>
                <a:ea typeface="Century" charset="0"/>
                <a:cs typeface="Century" charset="0"/>
              </a:rPr>
              <a:t>Communicating </a:t>
            </a:r>
          </a:p>
          <a:p>
            <a:pPr lvl="2"/>
            <a:r>
              <a:rPr lang="en-US" dirty="0" smtClean="0">
                <a:latin typeface="Century" charset="0"/>
                <a:ea typeface="Century" charset="0"/>
                <a:cs typeface="Century" charset="0"/>
              </a:rPr>
              <a:t>Discussions regarding changing scopes and how it might affect the other constraints should be discussed with the stakeholders while initializing the project </a:t>
            </a:r>
          </a:p>
          <a:p>
            <a:pPr lvl="2"/>
            <a:endParaRPr lang="en-US" dirty="0" smtClean="0">
              <a:latin typeface="Century" charset="0"/>
              <a:ea typeface="Century" charset="0"/>
              <a:cs typeface="Century" charset="0"/>
            </a:endParaRPr>
          </a:p>
        </p:txBody>
      </p:sp>
    </p:spTree>
    <p:extLst>
      <p:ext uri="{BB962C8B-B14F-4D97-AF65-F5344CB8AC3E}">
        <p14:creationId xmlns:p14="http://schemas.microsoft.com/office/powerpoint/2010/main" val="14446596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757093"/>
          </a:xfrm>
        </p:spPr>
        <p:txBody>
          <a:bodyPr/>
          <a:lstStyle/>
          <a:p>
            <a:r>
              <a:rPr lang="en-US" dirty="0">
                <a:latin typeface="Century" charset="0"/>
                <a:ea typeface="Century" charset="0"/>
                <a:cs typeface="Century" charset="0"/>
              </a:rPr>
              <a:t>How to manage scope, time and cost?</a:t>
            </a:r>
            <a:endParaRPr lang="en-US" dirty="0"/>
          </a:p>
        </p:txBody>
      </p:sp>
      <p:sp>
        <p:nvSpPr>
          <p:cNvPr id="3" name="Content Placeholder 2"/>
          <p:cNvSpPr>
            <a:spLocks noGrp="1"/>
          </p:cNvSpPr>
          <p:nvPr>
            <p:ph idx="1"/>
          </p:nvPr>
        </p:nvSpPr>
        <p:spPr>
          <a:xfrm>
            <a:off x="838200" y="1122219"/>
            <a:ext cx="10515600" cy="4502726"/>
          </a:xfrm>
        </p:spPr>
        <p:txBody>
          <a:bodyPr>
            <a:noAutofit/>
          </a:bodyPr>
          <a:lstStyle/>
          <a:p>
            <a:pPr lvl="2"/>
            <a:endParaRPr lang="en-US" dirty="0" smtClean="0">
              <a:latin typeface="Century" charset="0"/>
              <a:ea typeface="Century" charset="0"/>
              <a:cs typeface="Century" charset="0"/>
            </a:endParaRPr>
          </a:p>
          <a:p>
            <a:pPr lvl="2"/>
            <a:r>
              <a:rPr lang="en-US" dirty="0" smtClean="0">
                <a:latin typeface="Century" charset="0"/>
                <a:ea typeface="Century" charset="0"/>
                <a:cs typeface="Century" charset="0"/>
              </a:rPr>
              <a:t>These </a:t>
            </a:r>
            <a:r>
              <a:rPr lang="en-US" dirty="0">
                <a:latin typeface="Century" charset="0"/>
                <a:ea typeface="Century" charset="0"/>
                <a:cs typeface="Century" charset="0"/>
              </a:rPr>
              <a:t>discussions help in having all the stakeholders in the same page</a:t>
            </a:r>
          </a:p>
          <a:p>
            <a:pPr lvl="2"/>
            <a:r>
              <a:rPr lang="en-US" dirty="0">
                <a:latin typeface="Century" charset="0"/>
                <a:ea typeface="Century" charset="0"/>
                <a:cs typeface="Century" charset="0"/>
              </a:rPr>
              <a:t>Requests from clients to include extravagant changes to the project with out an increase in budget or time can be avoided when results affecting the triple constraints when including new changes are discussed upfront during project </a:t>
            </a:r>
            <a:r>
              <a:rPr lang="en-US" dirty="0" smtClean="0">
                <a:latin typeface="Century" charset="0"/>
                <a:ea typeface="Century" charset="0"/>
                <a:cs typeface="Century" charset="0"/>
              </a:rPr>
              <a:t>initialization</a:t>
            </a:r>
          </a:p>
          <a:p>
            <a:pPr marL="457200" lvl="1" indent="0">
              <a:buNone/>
            </a:pPr>
            <a:r>
              <a:rPr lang="en-US" sz="2000" b="1" dirty="0" smtClean="0">
                <a:latin typeface="Century" charset="0"/>
                <a:ea typeface="Century" charset="0"/>
                <a:cs typeface="Century" charset="0"/>
              </a:rPr>
              <a:t>3. Monitoring</a:t>
            </a:r>
          </a:p>
          <a:p>
            <a:pPr lvl="2"/>
            <a:r>
              <a:rPr lang="en-US" dirty="0" smtClean="0">
                <a:latin typeface="Century" charset="0"/>
                <a:ea typeface="Century" charset="0"/>
                <a:cs typeface="Century" charset="0"/>
              </a:rPr>
              <a:t>Once the project is initialized and is in production, constant check to maintain the triple constraint is essential to make the project a success</a:t>
            </a:r>
          </a:p>
          <a:p>
            <a:pPr lvl="2"/>
            <a:r>
              <a:rPr lang="en-US" dirty="0" smtClean="0">
                <a:latin typeface="Century" charset="0"/>
                <a:ea typeface="Century" charset="0"/>
                <a:cs typeface="Century" charset="0"/>
              </a:rPr>
              <a:t>Being aware that changing any one constraint would have an impact in the other two constraints</a:t>
            </a:r>
          </a:p>
          <a:p>
            <a:pPr lvl="2"/>
            <a:r>
              <a:rPr lang="en-US" dirty="0" smtClean="0">
                <a:latin typeface="Century" charset="0"/>
                <a:ea typeface="Century" charset="0"/>
                <a:cs typeface="Century" charset="0"/>
              </a:rPr>
              <a:t>Monitoring and requesting clients to be flexible in changing the rest of the constraints with new changes in scope</a:t>
            </a:r>
            <a:endParaRPr lang="en-US" dirty="0">
              <a:latin typeface="Century" charset="0"/>
              <a:ea typeface="Century" charset="0"/>
              <a:cs typeface="Century" charset="0"/>
            </a:endParaRPr>
          </a:p>
        </p:txBody>
      </p:sp>
    </p:spTree>
    <p:extLst>
      <p:ext uri="{BB962C8B-B14F-4D97-AF65-F5344CB8AC3E}">
        <p14:creationId xmlns:p14="http://schemas.microsoft.com/office/powerpoint/2010/main" val="144227579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660111"/>
          </a:xfrm>
        </p:spPr>
        <p:txBody>
          <a:bodyPr>
            <a:normAutofit/>
          </a:bodyPr>
          <a:lstStyle/>
          <a:p>
            <a:r>
              <a:rPr lang="en-US" sz="4000" dirty="0" smtClean="0">
                <a:latin typeface="Century" charset="0"/>
                <a:ea typeface="Century" charset="0"/>
                <a:cs typeface="Century" charset="0"/>
              </a:rPr>
              <a:t>Why Quality Management?</a:t>
            </a:r>
            <a:endParaRPr lang="en-US" sz="4000" dirty="0">
              <a:latin typeface="Century" charset="0"/>
              <a:ea typeface="Century" charset="0"/>
              <a:cs typeface="Century" charset="0"/>
            </a:endParaRPr>
          </a:p>
        </p:txBody>
      </p:sp>
      <p:sp>
        <p:nvSpPr>
          <p:cNvPr id="3" name="Content Placeholder 2"/>
          <p:cNvSpPr>
            <a:spLocks noGrp="1"/>
          </p:cNvSpPr>
          <p:nvPr>
            <p:ph idx="1"/>
          </p:nvPr>
        </p:nvSpPr>
        <p:spPr>
          <a:xfrm>
            <a:off x="838200" y="1288473"/>
            <a:ext cx="10515600" cy="4391891"/>
          </a:xfrm>
        </p:spPr>
        <p:txBody>
          <a:bodyPr>
            <a:normAutofit/>
          </a:bodyPr>
          <a:lstStyle/>
          <a:p>
            <a:pPr algn="just"/>
            <a:r>
              <a:rPr lang="en-US" sz="2000" dirty="0">
                <a:latin typeface="Century" charset="0"/>
                <a:ea typeface="Century" charset="0"/>
                <a:cs typeface="Century" charset="0"/>
              </a:rPr>
              <a:t>Quality of a product is important since it marks the standard for a</a:t>
            </a:r>
            <a:r>
              <a:rPr lang="en-US" sz="2000" dirty="0" smtClean="0">
                <a:latin typeface="Century" charset="0"/>
                <a:ea typeface="Century" charset="0"/>
                <a:cs typeface="Century" charset="0"/>
              </a:rPr>
              <a:t> company</a:t>
            </a:r>
          </a:p>
          <a:p>
            <a:pPr algn="just"/>
            <a:r>
              <a:rPr lang="en-US" sz="2000" dirty="0">
                <a:latin typeface="Century" charset="0"/>
                <a:ea typeface="Century" charset="0"/>
                <a:cs typeface="Century" charset="0"/>
              </a:rPr>
              <a:t>Most often products get ranked by their Quality in the </a:t>
            </a:r>
            <a:r>
              <a:rPr lang="en-US" sz="2000" dirty="0" smtClean="0">
                <a:latin typeface="Century" charset="0"/>
                <a:ea typeface="Century" charset="0"/>
                <a:cs typeface="Century" charset="0"/>
              </a:rPr>
              <a:t>market</a:t>
            </a:r>
          </a:p>
          <a:p>
            <a:pPr algn="just"/>
            <a:r>
              <a:rPr lang="en-US" sz="2000" dirty="0">
                <a:latin typeface="Century" charset="0"/>
                <a:ea typeface="Century" charset="0"/>
                <a:cs typeface="Century" charset="0"/>
              </a:rPr>
              <a:t>If the product comes from a branded company, people are more likely to buy it because of their </a:t>
            </a:r>
            <a:r>
              <a:rPr lang="en-US" sz="2000" b="1" dirty="0">
                <a:latin typeface="Century" charset="0"/>
                <a:ea typeface="Century" charset="0"/>
                <a:cs typeface="Century" charset="0"/>
              </a:rPr>
              <a:t>assurance that the product released from a selected branded company </a:t>
            </a:r>
            <a:r>
              <a:rPr lang="en-US" sz="2000" dirty="0">
                <a:latin typeface="Century" charset="0"/>
                <a:ea typeface="Century" charset="0"/>
                <a:cs typeface="Century" charset="0"/>
              </a:rPr>
              <a:t>would meet their expectations and would be of good </a:t>
            </a:r>
            <a:r>
              <a:rPr lang="en-US" sz="2000" dirty="0" smtClean="0">
                <a:latin typeface="Century" charset="0"/>
                <a:ea typeface="Century" charset="0"/>
                <a:cs typeface="Century" charset="0"/>
              </a:rPr>
              <a:t>standards </a:t>
            </a:r>
          </a:p>
          <a:p>
            <a:pPr algn="just"/>
            <a:r>
              <a:rPr lang="en-US" sz="2000" dirty="0">
                <a:latin typeface="Century" charset="0"/>
                <a:ea typeface="Century" charset="0"/>
                <a:cs typeface="Century" charset="0"/>
              </a:rPr>
              <a:t>Once a company establishes its brand in the market, people tend to trust the company and buy products that the company </a:t>
            </a:r>
            <a:r>
              <a:rPr lang="en-US" sz="2000" dirty="0" smtClean="0">
                <a:latin typeface="Century" charset="0"/>
                <a:ea typeface="Century" charset="0"/>
                <a:cs typeface="Century" charset="0"/>
              </a:rPr>
              <a:t>releases </a:t>
            </a:r>
          </a:p>
          <a:p>
            <a:pPr algn="just"/>
            <a:r>
              <a:rPr lang="en-US" sz="2000" dirty="0" smtClean="0">
                <a:latin typeface="Century" charset="0"/>
                <a:ea typeface="Century" charset="0"/>
                <a:cs typeface="Century" charset="0"/>
              </a:rPr>
              <a:t>Hence</a:t>
            </a:r>
            <a:r>
              <a:rPr lang="en-US" sz="2000" dirty="0">
                <a:latin typeface="Century" charset="0"/>
                <a:ea typeface="Century" charset="0"/>
                <a:cs typeface="Century" charset="0"/>
              </a:rPr>
              <a:t>, Quality helps a company set its standard in the market and managing it is </a:t>
            </a:r>
            <a:r>
              <a:rPr lang="en-US" sz="2000" dirty="0" smtClean="0">
                <a:latin typeface="Century" charset="0"/>
                <a:ea typeface="Century" charset="0"/>
                <a:cs typeface="Century" charset="0"/>
              </a:rPr>
              <a:t>very important</a:t>
            </a:r>
          </a:p>
        </p:txBody>
      </p:sp>
    </p:spTree>
    <p:extLst>
      <p:ext uri="{BB962C8B-B14F-4D97-AF65-F5344CB8AC3E}">
        <p14:creationId xmlns:p14="http://schemas.microsoft.com/office/powerpoint/2010/main" val="147348208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0600" y="4494279"/>
            <a:ext cx="3581400" cy="1144522"/>
          </a:xfrm>
        </p:spPr>
        <p:txBody>
          <a:bodyPr>
            <a:normAutofit/>
          </a:bodyPr>
          <a:lstStyle/>
          <a:p>
            <a:pPr algn="ctr"/>
            <a:r>
              <a:rPr lang="en-US" sz="2000" dirty="0" smtClean="0">
                <a:latin typeface="Century" charset="0"/>
                <a:ea typeface="Century" charset="0"/>
                <a:cs typeface="Century" charset="0"/>
                <a:hlinkClick r:id="rId2"/>
              </a:rPr>
              <a:t>Source</a:t>
            </a:r>
            <a:r>
              <a:rPr lang="en-US" sz="2000" dirty="0" smtClean="0">
                <a:latin typeface="Century" charset="0"/>
                <a:ea typeface="Century" charset="0"/>
                <a:cs typeface="Century" charset="0"/>
              </a:rPr>
              <a:t/>
            </a:r>
            <a:br>
              <a:rPr lang="en-US" sz="2000" dirty="0" smtClean="0">
                <a:latin typeface="Century" charset="0"/>
                <a:ea typeface="Century" charset="0"/>
                <a:cs typeface="Century" charset="0"/>
              </a:rPr>
            </a:br>
            <a:r>
              <a:rPr lang="en-US" sz="2000" dirty="0" smtClean="0">
                <a:latin typeface="Century" charset="0"/>
                <a:ea typeface="Century" charset="0"/>
                <a:cs typeface="Century" charset="0"/>
              </a:rPr>
              <a:t>Plan-Do-Check-Act (Deming Cycle)</a:t>
            </a:r>
            <a:endParaRPr lang="en-US" sz="2000" dirty="0">
              <a:latin typeface="Century" charset="0"/>
              <a:ea typeface="Century" charset="0"/>
              <a:cs typeface="Century" charset="0"/>
            </a:endParaRP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90600" y="1391293"/>
            <a:ext cx="3401291" cy="3102985"/>
          </a:xfrm>
        </p:spPr>
      </p:pic>
      <p:sp>
        <p:nvSpPr>
          <p:cNvPr id="7" name="TextBox 6"/>
          <p:cNvSpPr txBox="1"/>
          <p:nvPr/>
        </p:nvSpPr>
        <p:spPr>
          <a:xfrm>
            <a:off x="4572000" y="1427017"/>
            <a:ext cx="6844145" cy="4401205"/>
          </a:xfrm>
          <a:prstGeom prst="rect">
            <a:avLst/>
          </a:prstGeom>
          <a:noFill/>
        </p:spPr>
        <p:txBody>
          <a:bodyPr wrap="square" rtlCol="0">
            <a:spAutoFit/>
          </a:bodyPr>
          <a:lstStyle/>
          <a:p>
            <a:pPr marL="342900" indent="-342900">
              <a:buFont typeface="Arial" charset="0"/>
              <a:buChar char="•"/>
            </a:pPr>
            <a:r>
              <a:rPr lang="en-US" sz="2000" dirty="0" smtClean="0">
                <a:latin typeface="Century" charset="0"/>
                <a:ea typeface="Century" charset="0"/>
                <a:cs typeface="Century" charset="0"/>
              </a:rPr>
              <a:t>Quality Management most often includes following the Deming Cycle for </a:t>
            </a:r>
            <a:r>
              <a:rPr lang="en-US" sz="2000" dirty="0" smtClean="0">
                <a:latin typeface="Century" charset="0"/>
                <a:ea typeface="Century" charset="0"/>
                <a:cs typeface="Century" charset="0"/>
              </a:rPr>
              <a:t>showing </a:t>
            </a:r>
            <a:r>
              <a:rPr lang="en-US" sz="2000" b="1" dirty="0" smtClean="0">
                <a:latin typeface="Century" charset="0"/>
                <a:ea typeface="Century" charset="0"/>
                <a:cs typeface="Century" charset="0"/>
              </a:rPr>
              <a:t>continuous </a:t>
            </a:r>
            <a:r>
              <a:rPr lang="en-US" sz="2000" b="1" dirty="0" smtClean="0">
                <a:latin typeface="Century" charset="0"/>
                <a:ea typeface="Century" charset="0"/>
                <a:cs typeface="Century" charset="0"/>
              </a:rPr>
              <a:t>improvement in quality of a project</a:t>
            </a:r>
          </a:p>
          <a:p>
            <a:pPr marL="342900" indent="-342900">
              <a:buFont typeface="Arial" charset="0"/>
              <a:buChar char="•"/>
            </a:pPr>
            <a:endParaRPr lang="en-US" sz="2000" dirty="0" smtClean="0">
              <a:latin typeface="Century" charset="0"/>
              <a:ea typeface="Century" charset="0"/>
              <a:cs typeface="Century" charset="0"/>
            </a:endParaRPr>
          </a:p>
          <a:p>
            <a:pPr marL="342900" indent="-342900">
              <a:buFont typeface="Arial" charset="0"/>
              <a:buChar char="•"/>
            </a:pPr>
            <a:r>
              <a:rPr lang="en-US" sz="2000" dirty="0" smtClean="0">
                <a:latin typeface="Century" charset="0"/>
                <a:ea typeface="Century" charset="0"/>
                <a:cs typeface="Century" charset="0"/>
              </a:rPr>
              <a:t>The Deming Cycle involves four sequential steps</a:t>
            </a:r>
          </a:p>
          <a:p>
            <a:pPr marL="800100" lvl="1" indent="-342900">
              <a:buFont typeface="Arial" charset="0"/>
              <a:buChar char="•"/>
            </a:pPr>
            <a:r>
              <a:rPr lang="en-US" sz="2000" b="1" dirty="0" smtClean="0">
                <a:latin typeface="Century" charset="0"/>
                <a:ea typeface="Century" charset="0"/>
                <a:cs typeface="Century" charset="0"/>
              </a:rPr>
              <a:t>Plan</a:t>
            </a:r>
            <a:r>
              <a:rPr lang="en-US" sz="2000" dirty="0" smtClean="0">
                <a:latin typeface="Century" charset="0"/>
                <a:ea typeface="Century" charset="0"/>
                <a:cs typeface="Century" charset="0"/>
              </a:rPr>
              <a:t> </a:t>
            </a:r>
            <a:r>
              <a:rPr lang="mr-IN" sz="2000" dirty="0" smtClean="0">
                <a:latin typeface="Century" charset="0"/>
                <a:ea typeface="Century" charset="0"/>
                <a:cs typeface="Century" charset="0"/>
              </a:rPr>
              <a:t>–</a:t>
            </a:r>
            <a:r>
              <a:rPr lang="en-US" sz="2000" dirty="0" smtClean="0">
                <a:latin typeface="Century" charset="0"/>
                <a:ea typeface="Century" charset="0"/>
                <a:cs typeface="Century" charset="0"/>
              </a:rPr>
              <a:t> when there is a change a plan is made to address the change </a:t>
            </a:r>
          </a:p>
          <a:p>
            <a:pPr marL="800100" lvl="1" indent="-342900">
              <a:buFont typeface="Arial" charset="0"/>
              <a:buChar char="•"/>
            </a:pPr>
            <a:r>
              <a:rPr lang="en-US" sz="2000" b="1" dirty="0" smtClean="0">
                <a:latin typeface="Century" charset="0"/>
                <a:ea typeface="Century" charset="0"/>
                <a:cs typeface="Century" charset="0"/>
              </a:rPr>
              <a:t>Do</a:t>
            </a:r>
            <a:r>
              <a:rPr lang="en-US" sz="2000" dirty="0" smtClean="0">
                <a:latin typeface="Century" charset="0"/>
                <a:ea typeface="Century" charset="0"/>
                <a:cs typeface="Century" charset="0"/>
              </a:rPr>
              <a:t> </a:t>
            </a:r>
            <a:r>
              <a:rPr lang="mr-IN" sz="2000" dirty="0" smtClean="0">
                <a:latin typeface="Century" charset="0"/>
                <a:ea typeface="Century" charset="0"/>
                <a:cs typeface="Century" charset="0"/>
              </a:rPr>
              <a:t>–</a:t>
            </a:r>
            <a:r>
              <a:rPr lang="en-US" sz="2000" dirty="0">
                <a:latin typeface="Century" charset="0"/>
                <a:ea typeface="Century" charset="0"/>
                <a:cs typeface="Century" charset="0"/>
              </a:rPr>
              <a:t> </a:t>
            </a:r>
            <a:r>
              <a:rPr lang="en-US" sz="2000" dirty="0" smtClean="0">
                <a:latin typeface="Century" charset="0"/>
                <a:ea typeface="Century" charset="0"/>
                <a:cs typeface="Century" charset="0"/>
              </a:rPr>
              <a:t>tests are done for the change addressed</a:t>
            </a:r>
          </a:p>
          <a:p>
            <a:pPr marL="800100" lvl="1" indent="-342900">
              <a:buFont typeface="Arial" charset="0"/>
              <a:buChar char="•"/>
            </a:pPr>
            <a:r>
              <a:rPr lang="en-US" sz="2000" b="1" dirty="0" smtClean="0">
                <a:latin typeface="Century" charset="0"/>
                <a:ea typeface="Century" charset="0"/>
                <a:cs typeface="Century" charset="0"/>
              </a:rPr>
              <a:t>Check</a:t>
            </a:r>
            <a:r>
              <a:rPr lang="en-US" sz="2000" dirty="0" smtClean="0">
                <a:latin typeface="Century" charset="0"/>
                <a:ea typeface="Century" charset="0"/>
                <a:cs typeface="Century" charset="0"/>
              </a:rPr>
              <a:t> </a:t>
            </a:r>
            <a:r>
              <a:rPr lang="mr-IN" sz="2000" dirty="0" smtClean="0">
                <a:latin typeface="Century" charset="0"/>
                <a:ea typeface="Century" charset="0"/>
                <a:cs typeface="Century" charset="0"/>
              </a:rPr>
              <a:t>–</a:t>
            </a:r>
            <a:r>
              <a:rPr lang="en-US" sz="2000" dirty="0" smtClean="0">
                <a:latin typeface="Century" charset="0"/>
                <a:ea typeface="Century" charset="0"/>
                <a:cs typeface="Century" charset="0"/>
              </a:rPr>
              <a:t> tests done above are reviewed and identified</a:t>
            </a:r>
          </a:p>
          <a:p>
            <a:pPr marL="800100" lvl="1" indent="-342900">
              <a:buFont typeface="Arial" charset="0"/>
              <a:buChar char="•"/>
            </a:pPr>
            <a:r>
              <a:rPr lang="en-US" sz="2000" b="1" dirty="0" smtClean="0">
                <a:latin typeface="Century" charset="0"/>
                <a:ea typeface="Century" charset="0"/>
                <a:cs typeface="Century" charset="0"/>
              </a:rPr>
              <a:t>Act</a:t>
            </a:r>
            <a:r>
              <a:rPr lang="en-US" sz="2000" dirty="0" smtClean="0">
                <a:latin typeface="Century" charset="0"/>
                <a:ea typeface="Century" charset="0"/>
                <a:cs typeface="Century" charset="0"/>
              </a:rPr>
              <a:t> </a:t>
            </a:r>
            <a:r>
              <a:rPr lang="mr-IN" sz="2000" dirty="0" smtClean="0">
                <a:latin typeface="Century" charset="0"/>
                <a:ea typeface="Century" charset="0"/>
                <a:cs typeface="Century" charset="0"/>
              </a:rPr>
              <a:t>–</a:t>
            </a:r>
            <a:r>
              <a:rPr lang="en-US" sz="2000" dirty="0" smtClean="0">
                <a:latin typeface="Century" charset="0"/>
                <a:ea typeface="Century" charset="0"/>
                <a:cs typeface="Century" charset="0"/>
              </a:rPr>
              <a:t> action is taken according to what was learnt</a:t>
            </a:r>
          </a:p>
          <a:p>
            <a:pPr marL="800100" lvl="1" indent="-342900">
              <a:buFont typeface="Arial" charset="0"/>
              <a:buChar char="•"/>
            </a:pPr>
            <a:endParaRPr lang="en-US" sz="2000" dirty="0">
              <a:latin typeface="Century" charset="0"/>
              <a:ea typeface="Century" charset="0"/>
              <a:cs typeface="Century" charset="0"/>
            </a:endParaRPr>
          </a:p>
          <a:p>
            <a:pPr marL="342900" indent="-342900">
              <a:buFont typeface="Arial" charset="0"/>
              <a:buChar char="•"/>
            </a:pPr>
            <a:r>
              <a:rPr lang="en-US" sz="2000" dirty="0" smtClean="0">
                <a:latin typeface="Century" charset="0"/>
                <a:ea typeface="Century" charset="0"/>
                <a:cs typeface="Century" charset="0"/>
              </a:rPr>
              <a:t>If the plan fails, a new plan is created and the Deming cycle is repeated.</a:t>
            </a:r>
          </a:p>
        </p:txBody>
      </p:sp>
      <p:sp>
        <p:nvSpPr>
          <p:cNvPr id="10" name="TextBox 9"/>
          <p:cNvSpPr txBox="1"/>
          <p:nvPr/>
        </p:nvSpPr>
        <p:spPr>
          <a:xfrm>
            <a:off x="595745" y="387927"/>
            <a:ext cx="10584873" cy="707886"/>
          </a:xfrm>
          <a:prstGeom prst="rect">
            <a:avLst/>
          </a:prstGeom>
          <a:noFill/>
        </p:spPr>
        <p:txBody>
          <a:bodyPr wrap="square" rtlCol="0">
            <a:spAutoFit/>
          </a:bodyPr>
          <a:lstStyle/>
          <a:p>
            <a:r>
              <a:rPr lang="en-US" sz="4000" dirty="0" smtClean="0">
                <a:latin typeface="Century" charset="0"/>
                <a:ea typeface="Century" charset="0"/>
                <a:cs typeface="Century" charset="0"/>
              </a:rPr>
              <a:t>Quality Management Process</a:t>
            </a:r>
            <a:endParaRPr lang="en-US" sz="4000" dirty="0">
              <a:latin typeface="Century" charset="0"/>
              <a:ea typeface="Century" charset="0"/>
              <a:cs typeface="Century" charset="0"/>
            </a:endParaRPr>
          </a:p>
        </p:txBody>
      </p:sp>
    </p:spTree>
    <p:extLst>
      <p:ext uri="{BB962C8B-B14F-4D97-AF65-F5344CB8AC3E}">
        <p14:creationId xmlns:p14="http://schemas.microsoft.com/office/powerpoint/2010/main" val="145630488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dirty="0" smtClean="0"/>
          </a:p>
          <a:p>
            <a:endParaRPr lang="en-US" dirty="0"/>
          </a:p>
          <a:p>
            <a:endParaRPr lang="en-US" dirty="0" smtClean="0"/>
          </a:p>
          <a:p>
            <a:endParaRPr lang="en-US" dirty="0"/>
          </a:p>
          <a:p>
            <a:endParaRPr lang="en-US" dirty="0" smtClean="0"/>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6291" y="1094508"/>
            <a:ext cx="8354291" cy="4436341"/>
          </a:xfrm>
          <a:prstGeom prst="rect">
            <a:avLst/>
          </a:prstGeom>
        </p:spPr>
      </p:pic>
      <p:sp>
        <p:nvSpPr>
          <p:cNvPr id="6" name="TextBox 5"/>
          <p:cNvSpPr txBox="1"/>
          <p:nvPr/>
        </p:nvSpPr>
        <p:spPr>
          <a:xfrm>
            <a:off x="5271655" y="5530850"/>
            <a:ext cx="955964" cy="369332"/>
          </a:xfrm>
          <a:prstGeom prst="rect">
            <a:avLst/>
          </a:prstGeom>
          <a:noFill/>
        </p:spPr>
        <p:txBody>
          <a:bodyPr wrap="square" rtlCol="0">
            <a:spAutoFit/>
          </a:bodyPr>
          <a:lstStyle/>
          <a:p>
            <a:r>
              <a:rPr lang="en-US" dirty="0" smtClean="0">
                <a:hlinkClick r:id="rId3"/>
              </a:rPr>
              <a:t>Source</a:t>
            </a:r>
            <a:endParaRPr lang="en-US" dirty="0"/>
          </a:p>
        </p:txBody>
      </p:sp>
      <p:sp>
        <p:nvSpPr>
          <p:cNvPr id="2" name="TextBox 1"/>
          <p:cNvSpPr txBox="1"/>
          <p:nvPr/>
        </p:nvSpPr>
        <p:spPr>
          <a:xfrm>
            <a:off x="304800" y="138545"/>
            <a:ext cx="10377055" cy="707886"/>
          </a:xfrm>
          <a:prstGeom prst="rect">
            <a:avLst/>
          </a:prstGeom>
          <a:noFill/>
        </p:spPr>
        <p:txBody>
          <a:bodyPr wrap="square" rtlCol="0">
            <a:spAutoFit/>
          </a:bodyPr>
          <a:lstStyle/>
          <a:p>
            <a:r>
              <a:rPr lang="en-US" sz="4000" dirty="0" smtClean="0">
                <a:latin typeface="Century" charset="0"/>
                <a:ea typeface="Century" charset="0"/>
                <a:cs typeface="Century" charset="0"/>
              </a:rPr>
              <a:t>Cost Management </a:t>
            </a:r>
            <a:endParaRPr lang="en-US" sz="4000" dirty="0">
              <a:latin typeface="Century" charset="0"/>
              <a:ea typeface="Century" charset="0"/>
              <a:cs typeface="Century" charset="0"/>
            </a:endParaRPr>
          </a:p>
        </p:txBody>
      </p:sp>
    </p:spTree>
    <p:extLst>
      <p:ext uri="{BB962C8B-B14F-4D97-AF65-F5344CB8AC3E}">
        <p14:creationId xmlns:p14="http://schemas.microsoft.com/office/powerpoint/2010/main" val="1953440579"/>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5879</TotalTime>
  <Words>2589</Words>
  <Application>Microsoft Macintosh PowerPoint</Application>
  <PresentationFormat>Widescreen</PresentationFormat>
  <Paragraphs>349</Paragraphs>
  <Slides>35</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35</vt:i4>
      </vt:variant>
    </vt:vector>
  </HeadingPairs>
  <TitlesOfParts>
    <vt:vector size="41" baseType="lpstr">
      <vt:lpstr>Arial Black</vt:lpstr>
      <vt:lpstr>Calibri</vt:lpstr>
      <vt:lpstr>Century</vt:lpstr>
      <vt:lpstr>Wingdings</vt:lpstr>
      <vt:lpstr>Arial</vt:lpstr>
      <vt:lpstr>Office Theme</vt:lpstr>
      <vt:lpstr>Quality, Cost and Time Management</vt:lpstr>
      <vt:lpstr>Project Management</vt:lpstr>
      <vt:lpstr>Triple constraint – Scope, Time and Cost</vt:lpstr>
      <vt:lpstr>Triple constraint – Scope, Time and Cost</vt:lpstr>
      <vt:lpstr>How to manage scope, time and cost?</vt:lpstr>
      <vt:lpstr>How to manage scope, time and cost?</vt:lpstr>
      <vt:lpstr>Why Quality Management?</vt:lpstr>
      <vt:lpstr>Source Plan-Do-Check-Act (Deming Cycle)</vt:lpstr>
      <vt:lpstr>PowerPoint Presentation</vt:lpstr>
      <vt:lpstr>Cost Management Process</vt:lpstr>
      <vt:lpstr>Cost Management Process</vt:lpstr>
      <vt:lpstr>Cost Management Process</vt:lpstr>
      <vt:lpstr>Time Management</vt:lpstr>
      <vt:lpstr>Time Management Techniques</vt:lpstr>
      <vt:lpstr>Time Management Techniques </vt:lpstr>
      <vt:lpstr>Cost &amp; Time Estimation Tools</vt:lpstr>
      <vt:lpstr>Cost &amp; Time Estimation Tools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vt:lpstr>
      <vt:lpstr>References</vt:lpstr>
      <vt:lpstr>References</vt:lpstr>
      <vt:lpstr>References</vt:lpstr>
      <vt:lpstr>PowerPoint Presentation</vt:lpstr>
    </vt:vector>
  </TitlesOfParts>
  <Company/>
  <LinksUpToDate>false</LinksUpToDate>
  <SharedDoc>false</SharedDoc>
  <HyperlinksChanged>false</HyperlinksChanged>
  <AppVersion>15.0026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William Kubie</dc:creator>
  <cp:lastModifiedBy>Vaishnavi Viswanathan</cp:lastModifiedBy>
  <cp:revision>577</cp:revision>
  <cp:lastPrinted>2017-04-16T17:59:14Z</cp:lastPrinted>
  <dcterms:created xsi:type="dcterms:W3CDTF">2016-01-26T18:12:20Z</dcterms:created>
  <dcterms:modified xsi:type="dcterms:W3CDTF">2017-04-17T18:59:45Z</dcterms:modified>
</cp:coreProperties>
</file>